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
      <p:font typeface="Caveat"/>
      <p:regular r:id="rId31"/>
      <p:bold r:id="rId32"/>
    </p:embeddedFont>
    <p:embeddedFont>
      <p:font typeface="Caveat SemiBo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os="33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331"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CaveatSemiBold-regular.fntdata"/><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aveatSemiBo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Names</a:t>
            </a:r>
            <a:r>
              <a:rPr lang="en"/>
              <a:t> are listed </a:t>
            </a:r>
            <a:r>
              <a:rPr lang="en"/>
              <a:t>alphabetically</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be63871b1_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be63871b1_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We do the Continuous Integration using CodeBuild by AWS, this pull any changes that we made on our VScode that is git push to GitHub. Codebuild will automatically grab the new pushed code. Test it, if the code is working it will be uploaded  by zipping it into deployment package and deploy the code into our lambda</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We set up the Continuous Deployment using the Lambda function provided by AWS. Our Lambda will continuously deploy using the code provided in the zip, and whenever there’s a trigger, ie a new file landing in the s3 bucket, then the code will activate and transform the csv file into Redshift</a:t>
            </a:r>
            <a:endParaRPr sz="1200">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rPr lang="en">
                <a:solidFill>
                  <a:schemeClr val="dk1"/>
                </a:solidFill>
              </a:rPr>
              <a:t>Can be easily integrated into CodePipeline by AWS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Fully managed build service that compiles source code, runs tests, and produces software packages</a:t>
            </a:r>
            <a:br>
              <a:rPr lang="en">
                <a:solidFill>
                  <a:schemeClr val="dk1"/>
                </a:solidFill>
              </a:rPr>
            </a:br>
            <a:br>
              <a:rPr lang="en">
                <a:solidFill>
                  <a:schemeClr val="dk1"/>
                </a:solidFill>
              </a:rPr>
            </a:br>
            <a:r>
              <a:rPr lang="en">
                <a:solidFill>
                  <a:schemeClr val="dk1"/>
                </a:solidFill>
              </a:rPr>
              <a:t>Scales continuously and processes multiple builds concurrently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can provide custom build environments suited to your needs via Docker images.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Only pay by the minute for the compute resources you use (github $0.008, CodeBuild$0.005) However, GitHub would be cheaper if you uses freetier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Compiles source code, Runs tests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1200"/>
              </a:spcAft>
              <a:buClr>
                <a:schemeClr val="dk1"/>
              </a:buClr>
              <a:buSzPts val="1100"/>
              <a:buFont typeface="Arial"/>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6999297e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6999297e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We do the Continuous Integration using CodeBuild by AWS, this pull any changes that we made on our VScode that is git push to GitHub. Codebuild will automatically grab the new pushed code. and upload and zip it and deploy the code into our lambda</a:t>
            </a:r>
            <a:endParaRPr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000">
                <a:solidFill>
                  <a:schemeClr val="dk1"/>
                </a:solidFill>
              </a:rPr>
              <a:t>We set up the Continuous Deployment using the Lambda function provided by AWS. Our Lambda will continuously deploy using the code provided in the zip, and whenever there’s a trigger, ie a new file landing in the s3 bucket, then the code will activate and transform the csv file into Redshift</a:t>
            </a:r>
            <a:endParaRPr sz="10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cade246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cade246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cade2464d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cade2464d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cade2464d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cade2464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spent vs timestamp - to analyse peak business hours</a:t>
            </a:r>
            <a:endParaRPr/>
          </a:p>
          <a:p>
            <a:pPr indent="0" lvl="0" marL="0" rtl="0" algn="l">
              <a:spcBef>
                <a:spcPts val="0"/>
              </a:spcBef>
              <a:spcAft>
                <a:spcPts val="0"/>
              </a:spcAft>
              <a:buClr>
                <a:schemeClr val="dk1"/>
              </a:buClr>
              <a:buSzPts val="1100"/>
              <a:buFont typeface="Arial"/>
              <a:buNone/>
            </a:pPr>
            <a:r>
              <a:rPr lang="en">
                <a:solidFill>
                  <a:schemeClr val="dk1"/>
                </a:solidFill>
              </a:rPr>
              <a:t>Average spent of customer can be calculated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Sales by store based on customer footfall</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cd3bb1c2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cd3bb1c2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c95aee6b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c95aee6b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Maximum Viable Product </a:t>
            </a:r>
            <a:endParaRPr/>
          </a:p>
          <a:p>
            <a:pPr indent="0" lvl="0" marL="0" rtl="0" algn="l">
              <a:spcBef>
                <a:spcPts val="0"/>
              </a:spcBef>
              <a:spcAft>
                <a:spcPts val="0"/>
              </a:spcAft>
              <a:buClr>
                <a:schemeClr val="dk1"/>
              </a:buClr>
              <a:buSzPts val="1100"/>
              <a:buFont typeface="Arial"/>
              <a:buNone/>
            </a:pPr>
            <a:r>
              <a:rPr lang="en"/>
              <a:t>MVP is the product or products that customers would love to order most frequently. If the company </a:t>
            </a:r>
            <a:r>
              <a:rPr lang="en"/>
              <a:t>focuses</a:t>
            </a:r>
            <a:r>
              <a:rPr lang="en"/>
              <a:t> on these products, it maximizes profit in the long run.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https://g-5f9fd48be3.grafana-workspace.eu-west-1.amazonaws.com/dashboard/snapshot/SxCZvgoo3gR5yctYJoLLIav5jHylmx6D?orgId=1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cd3bb1c2d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cd3bb1c2d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https://g-5f9fd48be3.grafana-workspace.eu-west-1.amazonaws.com/dashboard/snapshot/ZuzE34jCL446ooKaPJsG4dq42AP4fga5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cba5fe9b6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cba5fe9b6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6999297e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6999297e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3cd3bb1c2d_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3cd3bb1c2d_8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693c4c08d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693c4c08d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693c4c08d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693c4c08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693c4c08d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693c4c08d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693c4c08d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693c4c08d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693c4c08d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693c4c08d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be63871b1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be63871b1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being transformed from data frame to star schema and populated with original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Testing using docker with postgres in local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have more time we may even upload the docker image too. But we only have 5 weeks to make this MVP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everyone is good we push to cloud.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be63871b1_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be63871b1_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 transformed data from tables to redshift data warehouse </a:t>
            </a:r>
            <a:endParaRPr/>
          </a:p>
          <a:p>
            <a:pPr indent="0" lvl="0" marL="0" rtl="0" algn="l">
              <a:spcBef>
                <a:spcPts val="0"/>
              </a:spcBef>
              <a:spcAft>
                <a:spcPts val="0"/>
              </a:spcAft>
              <a:buNone/>
            </a:pPr>
            <a:r>
              <a:rPr lang="en"/>
              <a:t>Redshift is fast and easy and secure analytic at scale</a:t>
            </a:r>
            <a:endParaRPr/>
          </a:p>
          <a:p>
            <a:pPr indent="0" lvl="0" marL="0" rtl="0" algn="l">
              <a:spcBef>
                <a:spcPts val="0"/>
              </a:spcBef>
              <a:spcAft>
                <a:spcPts val="0"/>
              </a:spcAft>
              <a:buClr>
                <a:schemeClr val="dk1"/>
              </a:buClr>
              <a:buSzPts val="1100"/>
              <a:buFont typeface="Arial"/>
              <a:buNone/>
            </a:pPr>
            <a:r>
              <a:rPr lang="en"/>
              <a:t>It Offers Significant Query Speed Upgrades.</a:t>
            </a:r>
            <a:endParaRPr/>
          </a:p>
          <a:p>
            <a:pPr indent="0" lvl="0" marL="0" rtl="0" algn="l">
              <a:spcBef>
                <a:spcPts val="0"/>
              </a:spcBef>
              <a:spcAft>
                <a:spcPts val="0"/>
              </a:spcAft>
              <a:buClr>
                <a:schemeClr val="dk1"/>
              </a:buClr>
              <a:buSzPts val="1100"/>
              <a:buFont typeface="Arial"/>
              <a:buNone/>
            </a:pPr>
            <a:r>
              <a:rPr lang="en"/>
              <a:t>It Focuses on Ease of Use and Accessibility.</a:t>
            </a:r>
            <a:endParaRPr/>
          </a:p>
          <a:p>
            <a:pPr indent="0" lvl="0" marL="0" rtl="0" algn="l">
              <a:spcBef>
                <a:spcPts val="0"/>
              </a:spcBef>
              <a:spcAft>
                <a:spcPts val="0"/>
              </a:spcAft>
              <a:buClr>
                <a:schemeClr val="dk1"/>
              </a:buClr>
              <a:buSzPts val="1100"/>
              <a:buFont typeface="Arial"/>
              <a:buNone/>
            </a:pPr>
            <a:r>
              <a:rPr lang="en"/>
              <a:t>It Provides Fast Scaling With Few Complications.</a:t>
            </a:r>
            <a:endParaRPr/>
          </a:p>
          <a:p>
            <a:pPr indent="0" lvl="0" marL="0" rtl="0" algn="l">
              <a:spcBef>
                <a:spcPts val="0"/>
              </a:spcBef>
              <a:spcAft>
                <a:spcPts val="0"/>
              </a:spcAft>
              <a:buClr>
                <a:schemeClr val="dk1"/>
              </a:buClr>
              <a:buSzPts val="1100"/>
              <a:buFont typeface="Arial"/>
              <a:buNone/>
            </a:pPr>
            <a:r>
              <a:rPr lang="en"/>
              <a:t>It Keeps Costs Relatively Low.</a:t>
            </a:r>
            <a:endParaRPr/>
          </a:p>
          <a:p>
            <a:pPr indent="0" lvl="0" marL="0" rtl="0" algn="l">
              <a:spcBef>
                <a:spcPts val="0"/>
              </a:spcBef>
              <a:spcAft>
                <a:spcPts val="0"/>
              </a:spcAft>
              <a:buClr>
                <a:schemeClr val="dk1"/>
              </a:buClr>
              <a:buSzPts val="1100"/>
              <a:buFont typeface="Arial"/>
              <a:buNone/>
            </a:pPr>
            <a:r>
              <a:rPr lang="en"/>
              <a:t>It Gives You Robust Security Tools.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4.gif"/><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14.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43.png"/><Relationship Id="rId9" Type="http://schemas.openxmlformats.org/officeDocument/2006/relationships/image" Target="../media/image30.png"/><Relationship Id="rId5" Type="http://schemas.openxmlformats.org/officeDocument/2006/relationships/image" Target="../media/image18.png"/><Relationship Id="rId6" Type="http://schemas.openxmlformats.org/officeDocument/2006/relationships/image" Target="../media/image22.png"/><Relationship Id="rId7" Type="http://schemas.openxmlformats.org/officeDocument/2006/relationships/image" Target="../media/image26.png"/><Relationship Id="rId8"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jpg"/><Relationship Id="rId5"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32.jpg"/><Relationship Id="rId5"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jp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6.jpg"/><Relationship Id="rId5" Type="http://schemas.openxmlformats.org/officeDocument/2006/relationships/image" Target="../media/image35.jp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hyperlink" Target="https://es.wikipedia.org/wiki/Archivo:Grafana_logo.png" TargetMode="External"/><Relationship Id="rId13" Type="http://schemas.openxmlformats.org/officeDocument/2006/relationships/image" Target="../media/image3.jpg"/><Relationship Id="rId12" Type="http://schemas.openxmlformats.org/officeDocument/2006/relationships/hyperlink" Target="https://commons.wikimedia.org/wiki/File:Trello_logo.jpg" TargetMode="External"/><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s://commons.wikimedia.org/wiki/File:Python.svg" TargetMode="External"/><Relationship Id="rId9" Type="http://schemas.openxmlformats.org/officeDocument/2006/relationships/image" Target="../media/image10.png"/><Relationship Id="rId14" Type="http://schemas.openxmlformats.org/officeDocument/2006/relationships/image" Target="../media/image5.png"/><Relationship Id="rId5" Type="http://schemas.openxmlformats.org/officeDocument/2006/relationships/image" Target="../media/image42.png"/><Relationship Id="rId6" Type="http://schemas.openxmlformats.org/officeDocument/2006/relationships/hyperlink" Target="https://commons.wikimedia.org/wiki/File:Database-postgres.svg" TargetMode="External"/><Relationship Id="rId7" Type="http://schemas.openxmlformats.org/officeDocument/2006/relationships/image" Target="../media/image1.png"/><Relationship Id="rId8" Type="http://schemas.openxmlformats.org/officeDocument/2006/relationships/hyperlink" Target="https://deepsouth.technology/about-u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3.png"/><Relationship Id="rId5" Type="http://schemas.openxmlformats.org/officeDocument/2006/relationships/image" Target="../media/image22.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558300" y="690150"/>
            <a:ext cx="6196200" cy="188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550"/>
              <a:t>Scalable-ETL-</a:t>
            </a:r>
            <a:r>
              <a:rPr lang="en" sz="3550"/>
              <a:t>development</a:t>
            </a:r>
            <a:r>
              <a:rPr lang="en" sz="3550"/>
              <a:t> </a:t>
            </a:r>
            <a:r>
              <a:rPr lang="en" sz="3550"/>
              <a:t>for The </a:t>
            </a:r>
            <a:r>
              <a:rPr lang="en" sz="3550"/>
              <a:t>café</a:t>
            </a:r>
            <a:r>
              <a:rPr b="1" lang="en" sz="3550"/>
              <a:t> </a:t>
            </a:r>
            <a:r>
              <a:rPr lang="en" sz="3550"/>
              <a:t>using AWS cloud </a:t>
            </a:r>
            <a:endParaRPr/>
          </a:p>
        </p:txBody>
      </p:sp>
      <p:pic>
        <p:nvPicPr>
          <p:cNvPr id="64" name="Google Shape;64;p13"/>
          <p:cNvPicPr preferRelativeResize="0"/>
          <p:nvPr/>
        </p:nvPicPr>
        <p:blipFill rotWithShape="1">
          <a:blip r:embed="rId3">
            <a:alphaModFix/>
          </a:blip>
          <a:srcRect b="21067" l="0" r="0" t="0"/>
          <a:stretch/>
        </p:blipFill>
        <p:spPr>
          <a:xfrm>
            <a:off x="7723334" y="49929"/>
            <a:ext cx="1071904" cy="338179"/>
          </a:xfrm>
          <a:prstGeom prst="rect">
            <a:avLst/>
          </a:prstGeom>
          <a:noFill/>
          <a:ln>
            <a:noFill/>
          </a:ln>
        </p:spPr>
      </p:pic>
      <p:sp>
        <p:nvSpPr>
          <p:cNvPr id="65" name="Google Shape;65;p13"/>
          <p:cNvSpPr txBox="1"/>
          <p:nvPr>
            <p:ph type="ctrTitle"/>
          </p:nvPr>
        </p:nvSpPr>
        <p:spPr>
          <a:xfrm>
            <a:off x="2733125" y="3808625"/>
            <a:ext cx="6196200" cy="637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3550"/>
          </a:p>
          <a:p>
            <a:pPr indent="0" lvl="0" marL="0" rtl="0" algn="ctr">
              <a:spcBef>
                <a:spcPts val="0"/>
              </a:spcBef>
              <a:spcAft>
                <a:spcPts val="0"/>
              </a:spcAft>
              <a:buNone/>
            </a:pPr>
            <a:r>
              <a:rPr lang="en" sz="2800"/>
              <a:t>Team 2 Group Project </a:t>
            </a:r>
            <a:endParaRPr/>
          </a:p>
        </p:txBody>
      </p:sp>
      <p:sp>
        <p:nvSpPr>
          <p:cNvPr id="66" name="Google Shape;66;p13"/>
          <p:cNvSpPr txBox="1"/>
          <p:nvPr/>
        </p:nvSpPr>
        <p:spPr>
          <a:xfrm>
            <a:off x="6711725" y="3883300"/>
            <a:ext cx="1341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Slab"/>
              <a:ea typeface="Roboto Slab"/>
              <a:cs typeface="Roboto Slab"/>
              <a:sym typeface="Roboto Slab"/>
            </a:endParaRPr>
          </a:p>
          <a:p>
            <a:pPr indent="457200" lvl="0" marL="0" rtl="0" algn="l">
              <a:spcBef>
                <a:spcPts val="0"/>
              </a:spcBef>
              <a:spcAft>
                <a:spcPts val="0"/>
              </a:spcAft>
              <a:buNone/>
            </a:pPr>
            <a:r>
              <a:rPr lang="en" sz="1800">
                <a:solidFill>
                  <a:schemeClr val="dk1"/>
                </a:solidFill>
                <a:latin typeface="Roboto Slab"/>
                <a:ea typeface="Roboto Slab"/>
                <a:cs typeface="Roboto Slab"/>
                <a:sym typeface="Roboto Slab"/>
              </a:rPr>
              <a:t>     </a:t>
            </a:r>
            <a:r>
              <a:rPr lang="en" sz="1500">
                <a:solidFill>
                  <a:schemeClr val="dk1"/>
                </a:solidFill>
                <a:latin typeface="Roboto Slab"/>
                <a:ea typeface="Roboto Slab"/>
                <a:cs typeface="Roboto Slab"/>
                <a:sym typeface="Roboto Slab"/>
              </a:rPr>
              <a:t>       De-Lon</a:t>
            </a:r>
            <a:r>
              <a:rPr lang="en" sz="1500">
                <a:solidFill>
                  <a:schemeClr val="dk1"/>
                </a:solidFill>
                <a:latin typeface="Roboto Slab"/>
                <a:ea typeface="Roboto Slab"/>
                <a:cs typeface="Roboto Slab"/>
                <a:sym typeface="Roboto Slab"/>
              </a:rPr>
              <a:t> </a:t>
            </a:r>
            <a:r>
              <a:rPr lang="en" sz="1500">
                <a:solidFill>
                  <a:schemeClr val="dk1"/>
                </a:solidFill>
                <a:latin typeface="Roboto Slab"/>
                <a:ea typeface="Roboto Slab"/>
                <a:cs typeface="Roboto Slab"/>
                <a:sym typeface="Roboto Slab"/>
              </a:rPr>
              <a:t>6 </a:t>
            </a:r>
            <a:endParaRPr sz="100"/>
          </a:p>
        </p:txBody>
      </p:sp>
      <p:sp>
        <p:nvSpPr>
          <p:cNvPr id="67" name="Google Shape;67;p13"/>
          <p:cNvSpPr txBox="1"/>
          <p:nvPr>
            <p:ph idx="4294967295"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a</a:t>
            </a:r>
            <a:endParaRPr sz="1800"/>
          </a:p>
        </p:txBody>
      </p:sp>
      <p:pic>
        <p:nvPicPr>
          <p:cNvPr id="68" name="Google Shape;68;p13"/>
          <p:cNvPicPr preferRelativeResize="0"/>
          <p:nvPr/>
        </p:nvPicPr>
        <p:blipFill>
          <a:blip r:embed="rId4">
            <a:alphaModFix/>
          </a:blip>
          <a:stretch>
            <a:fillRect/>
          </a:stretch>
        </p:blipFill>
        <p:spPr>
          <a:xfrm>
            <a:off x="1007088" y="2816325"/>
            <a:ext cx="7129814" cy="932075"/>
          </a:xfrm>
          <a:prstGeom prst="rect">
            <a:avLst/>
          </a:prstGeom>
          <a:noFill/>
          <a:ln>
            <a:noFill/>
          </a:ln>
        </p:spPr>
      </p:pic>
      <p:pic>
        <p:nvPicPr>
          <p:cNvPr id="69" name="Google Shape;69;p13"/>
          <p:cNvPicPr preferRelativeResize="0"/>
          <p:nvPr/>
        </p:nvPicPr>
        <p:blipFill>
          <a:blip r:embed="rId5">
            <a:alphaModFix/>
          </a:blip>
          <a:stretch>
            <a:fillRect/>
          </a:stretch>
        </p:blipFill>
        <p:spPr>
          <a:xfrm>
            <a:off x="1277950" y="2871175"/>
            <a:ext cx="4235200" cy="82237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CI/CD Using CodeBuild</a:t>
            </a:r>
            <a:endParaRPr/>
          </a:p>
        </p:txBody>
      </p:sp>
      <p:pic>
        <p:nvPicPr>
          <p:cNvPr id="167" name="Google Shape;167;p22"/>
          <p:cNvPicPr preferRelativeResize="0"/>
          <p:nvPr/>
        </p:nvPicPr>
        <p:blipFill rotWithShape="1">
          <a:blip r:embed="rId3">
            <a:alphaModFix/>
          </a:blip>
          <a:srcRect b="21067" l="0" r="0" t="0"/>
          <a:stretch/>
        </p:blipFill>
        <p:spPr>
          <a:xfrm>
            <a:off x="7770684" y="227429"/>
            <a:ext cx="1071904" cy="338179"/>
          </a:xfrm>
          <a:prstGeom prst="rect">
            <a:avLst/>
          </a:prstGeom>
          <a:noFill/>
          <a:ln>
            <a:noFill/>
          </a:ln>
        </p:spPr>
      </p:pic>
      <p:pic>
        <p:nvPicPr>
          <p:cNvPr id="168" name="Google Shape;168;p22"/>
          <p:cNvPicPr preferRelativeResize="0"/>
          <p:nvPr/>
        </p:nvPicPr>
        <p:blipFill>
          <a:blip r:embed="rId4">
            <a:alphaModFix/>
          </a:blip>
          <a:stretch>
            <a:fillRect/>
          </a:stretch>
        </p:blipFill>
        <p:spPr>
          <a:xfrm>
            <a:off x="4617953" y="1717026"/>
            <a:ext cx="4224650" cy="2466950"/>
          </a:xfrm>
          <a:prstGeom prst="rect">
            <a:avLst/>
          </a:prstGeom>
          <a:noFill/>
          <a:ln>
            <a:noFill/>
          </a:ln>
        </p:spPr>
      </p:pic>
      <p:pic>
        <p:nvPicPr>
          <p:cNvPr id="169" name="Google Shape;169;p22"/>
          <p:cNvPicPr preferRelativeResize="0"/>
          <p:nvPr/>
        </p:nvPicPr>
        <p:blipFill rotWithShape="1">
          <a:blip r:embed="rId5">
            <a:alphaModFix/>
          </a:blip>
          <a:srcRect b="43088" l="0" r="0" t="36471"/>
          <a:stretch/>
        </p:blipFill>
        <p:spPr>
          <a:xfrm>
            <a:off x="4617965" y="2626574"/>
            <a:ext cx="4224621" cy="504244"/>
          </a:xfrm>
          <a:prstGeom prst="rect">
            <a:avLst/>
          </a:prstGeom>
          <a:noFill/>
          <a:ln>
            <a:noFill/>
          </a:ln>
        </p:spPr>
      </p:pic>
      <p:pic>
        <p:nvPicPr>
          <p:cNvPr id="170" name="Google Shape;170;p22"/>
          <p:cNvPicPr preferRelativeResize="0"/>
          <p:nvPr/>
        </p:nvPicPr>
        <p:blipFill rotWithShape="1">
          <a:blip r:embed="rId6">
            <a:alphaModFix/>
          </a:blip>
          <a:srcRect b="24085" l="0" r="0" t="55474"/>
          <a:stretch/>
        </p:blipFill>
        <p:spPr>
          <a:xfrm>
            <a:off x="4617965" y="3088207"/>
            <a:ext cx="4224621" cy="504244"/>
          </a:xfrm>
          <a:prstGeom prst="rect">
            <a:avLst/>
          </a:prstGeom>
          <a:noFill/>
          <a:ln>
            <a:noFill/>
          </a:ln>
        </p:spPr>
      </p:pic>
      <p:pic>
        <p:nvPicPr>
          <p:cNvPr id="171" name="Google Shape;171;p22"/>
          <p:cNvPicPr preferRelativeResize="0"/>
          <p:nvPr/>
        </p:nvPicPr>
        <p:blipFill rotWithShape="1">
          <a:blip r:embed="rId7">
            <a:alphaModFix/>
          </a:blip>
          <a:srcRect b="0" l="0" r="0" t="76022"/>
          <a:stretch/>
        </p:blipFill>
        <p:spPr>
          <a:xfrm>
            <a:off x="4617965" y="3592451"/>
            <a:ext cx="4224621" cy="591524"/>
          </a:xfrm>
          <a:prstGeom prst="rect">
            <a:avLst/>
          </a:prstGeom>
          <a:noFill/>
          <a:ln>
            <a:noFill/>
          </a:ln>
        </p:spPr>
      </p:pic>
      <p:pic>
        <p:nvPicPr>
          <p:cNvPr id="172" name="Google Shape;172;p22"/>
          <p:cNvPicPr preferRelativeResize="0"/>
          <p:nvPr/>
        </p:nvPicPr>
        <p:blipFill>
          <a:blip r:embed="rId7">
            <a:alphaModFix/>
          </a:blip>
          <a:stretch>
            <a:fillRect/>
          </a:stretch>
        </p:blipFill>
        <p:spPr>
          <a:xfrm>
            <a:off x="4617975" y="1543125"/>
            <a:ext cx="4224602" cy="3420751"/>
          </a:xfrm>
          <a:prstGeom prst="rect">
            <a:avLst/>
          </a:prstGeom>
          <a:noFill/>
          <a:ln>
            <a:noFill/>
          </a:ln>
        </p:spPr>
      </p:pic>
      <p:sp>
        <p:nvSpPr>
          <p:cNvPr id="173" name="Google Shape;173;p22"/>
          <p:cNvSpPr txBox="1"/>
          <p:nvPr>
            <p:ph idx="1" type="body"/>
          </p:nvPr>
        </p:nvSpPr>
        <p:spPr>
          <a:xfrm>
            <a:off x="387900" y="1287125"/>
            <a:ext cx="4123500" cy="3693300"/>
          </a:xfrm>
          <a:prstGeom prst="rect">
            <a:avLst/>
          </a:prstGeom>
        </p:spPr>
        <p:txBody>
          <a:bodyPr anchorCtr="0" anchor="t" bIns="91425" lIns="91425" spcFirstLastPara="1" rIns="91425" wrap="square" tIns="91425">
            <a:normAutofit fontScale="25000" lnSpcReduction="20000"/>
          </a:bodyPr>
          <a:lstStyle/>
          <a:p>
            <a:pPr indent="0" lvl="0" marL="0" rtl="0" algn="just">
              <a:spcBef>
                <a:spcPts val="0"/>
              </a:spcBef>
              <a:spcAft>
                <a:spcPts val="0"/>
              </a:spcAft>
              <a:buNone/>
            </a:pPr>
            <a:r>
              <a:rPr lang="en" sz="5600"/>
              <a:t>Why CI/CD?</a:t>
            </a:r>
            <a:endParaRPr sz="5600"/>
          </a:p>
          <a:p>
            <a:pPr indent="-317500" lvl="0" marL="457200" rtl="0" algn="just">
              <a:spcBef>
                <a:spcPts val="1200"/>
              </a:spcBef>
              <a:spcAft>
                <a:spcPts val="0"/>
              </a:spcAft>
              <a:buSzPct val="100000"/>
              <a:buChar char="●"/>
            </a:pPr>
            <a:r>
              <a:rPr lang="en" sz="5600"/>
              <a:t>To deliver a new version of software - series of </a:t>
            </a:r>
            <a:r>
              <a:rPr lang="en" sz="5600"/>
              <a:t>steps required</a:t>
            </a:r>
            <a:endParaRPr sz="5600"/>
          </a:p>
          <a:p>
            <a:pPr indent="-317500" lvl="0" marL="457200" rtl="0" algn="just">
              <a:spcBef>
                <a:spcPts val="0"/>
              </a:spcBef>
              <a:spcAft>
                <a:spcPts val="0"/>
              </a:spcAft>
              <a:buSzPct val="100000"/>
              <a:buChar char="●"/>
            </a:pPr>
            <a:r>
              <a:rPr lang="en" sz="5600"/>
              <a:t>CI/CD automate these steps to improve software delivery throughout the software development life cycle</a:t>
            </a:r>
            <a:endParaRPr sz="5600"/>
          </a:p>
          <a:p>
            <a:pPr indent="0" lvl="0" marL="0" rtl="0" algn="just">
              <a:spcBef>
                <a:spcPts val="1200"/>
              </a:spcBef>
              <a:spcAft>
                <a:spcPts val="0"/>
              </a:spcAft>
              <a:buNone/>
            </a:pPr>
            <a:r>
              <a:rPr lang="en" sz="5600"/>
              <a:t>Why CodeBUILD?</a:t>
            </a:r>
            <a:endParaRPr sz="5600"/>
          </a:p>
          <a:p>
            <a:pPr indent="-317500" lvl="0" marL="457200" rtl="0" algn="just">
              <a:spcBef>
                <a:spcPts val="1200"/>
              </a:spcBef>
              <a:spcAft>
                <a:spcPts val="0"/>
              </a:spcAft>
              <a:buSzPct val="100000"/>
              <a:buChar char="●"/>
            </a:pPr>
            <a:r>
              <a:rPr lang="en" sz="5600"/>
              <a:t>Fully managed continuous integration service</a:t>
            </a:r>
            <a:endParaRPr sz="5600"/>
          </a:p>
          <a:p>
            <a:pPr indent="-317500" lvl="0" marL="457200" rtl="0" algn="just">
              <a:spcBef>
                <a:spcPts val="0"/>
              </a:spcBef>
              <a:spcAft>
                <a:spcPts val="0"/>
              </a:spcAft>
              <a:buSzPct val="100000"/>
              <a:buChar char="●"/>
            </a:pPr>
            <a:r>
              <a:rPr lang="en" sz="5600"/>
              <a:t>Readily deployable software packages</a:t>
            </a:r>
            <a:endParaRPr sz="5600"/>
          </a:p>
          <a:p>
            <a:pPr indent="-317500" lvl="0" marL="457200" rtl="0" algn="just">
              <a:spcBef>
                <a:spcPts val="0"/>
              </a:spcBef>
              <a:spcAft>
                <a:spcPts val="0"/>
              </a:spcAft>
              <a:buSzPct val="100000"/>
              <a:buChar char="●"/>
            </a:pPr>
            <a:r>
              <a:rPr lang="en" sz="5600"/>
              <a:t>Continuous</a:t>
            </a:r>
            <a:r>
              <a:rPr lang="en" sz="5600"/>
              <a:t> scaling and concurrent </a:t>
            </a:r>
            <a:r>
              <a:rPr lang="en" sz="5600"/>
              <a:t>processing</a:t>
            </a:r>
            <a:r>
              <a:rPr lang="en" sz="5600"/>
              <a:t> of  multiple builds</a:t>
            </a:r>
            <a:endParaRPr sz="5600"/>
          </a:p>
          <a:p>
            <a:pPr indent="-317500" lvl="0" marL="457200" rtl="0" algn="just">
              <a:spcBef>
                <a:spcPts val="0"/>
              </a:spcBef>
              <a:spcAft>
                <a:spcPts val="0"/>
              </a:spcAft>
              <a:buSzPct val="100000"/>
              <a:buChar char="●"/>
            </a:pPr>
            <a:r>
              <a:rPr lang="en" sz="5600"/>
              <a:t>Quick start by using prepackaged build environments</a:t>
            </a:r>
            <a:endParaRPr sz="5600"/>
          </a:p>
          <a:p>
            <a:pPr indent="-317500" lvl="0" marL="457200" rtl="0" algn="just">
              <a:spcBef>
                <a:spcPts val="0"/>
              </a:spcBef>
              <a:spcAft>
                <a:spcPts val="0"/>
              </a:spcAft>
              <a:buSzPct val="100000"/>
              <a:buChar char="●"/>
            </a:pPr>
            <a:r>
              <a:rPr lang="en" sz="5600"/>
              <a:t>Charged by the minute for the compute</a:t>
            </a:r>
            <a:endParaRPr/>
          </a:p>
          <a:p>
            <a:pPr indent="0" lvl="0" marL="0" rtl="0" algn="l">
              <a:spcBef>
                <a:spcPts val="1200"/>
              </a:spcBef>
              <a:spcAft>
                <a:spcPts val="1200"/>
              </a:spcAft>
              <a:buNone/>
            </a:pPr>
            <a:r>
              <a:t/>
            </a:r>
            <a:endParaRPr/>
          </a:p>
        </p:txBody>
      </p:sp>
      <p:sp>
        <p:nvSpPr>
          <p:cNvPr id="174" name="Google Shape;174;p22"/>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m</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CI/CD </a:t>
            </a:r>
            <a:r>
              <a:rPr lang="en"/>
              <a:t>Architecture</a:t>
            </a:r>
            <a:endParaRPr/>
          </a:p>
        </p:txBody>
      </p:sp>
      <p:pic>
        <p:nvPicPr>
          <p:cNvPr id="180" name="Google Shape;180;p23"/>
          <p:cNvPicPr preferRelativeResize="0"/>
          <p:nvPr/>
        </p:nvPicPr>
        <p:blipFill rotWithShape="1">
          <a:blip r:embed="rId3">
            <a:alphaModFix/>
          </a:blip>
          <a:srcRect b="21067" l="0" r="0" t="0"/>
          <a:stretch/>
        </p:blipFill>
        <p:spPr>
          <a:xfrm>
            <a:off x="7770684" y="227429"/>
            <a:ext cx="1071904" cy="338179"/>
          </a:xfrm>
          <a:prstGeom prst="rect">
            <a:avLst/>
          </a:prstGeom>
          <a:noFill/>
          <a:ln>
            <a:noFill/>
          </a:ln>
        </p:spPr>
      </p:pic>
      <p:pic>
        <p:nvPicPr>
          <p:cNvPr id="181" name="Google Shape;181;p23"/>
          <p:cNvPicPr preferRelativeResize="0"/>
          <p:nvPr/>
        </p:nvPicPr>
        <p:blipFill>
          <a:blip r:embed="rId4">
            <a:alphaModFix/>
          </a:blip>
          <a:stretch>
            <a:fillRect/>
          </a:stretch>
        </p:blipFill>
        <p:spPr>
          <a:xfrm>
            <a:off x="1138250" y="1081088"/>
            <a:ext cx="7019925" cy="2676525"/>
          </a:xfrm>
          <a:prstGeom prst="rect">
            <a:avLst/>
          </a:prstGeom>
          <a:noFill/>
          <a:ln>
            <a:noFill/>
          </a:ln>
        </p:spPr>
      </p:pic>
      <p:pic>
        <p:nvPicPr>
          <p:cNvPr id="182" name="Google Shape;182;p23"/>
          <p:cNvPicPr preferRelativeResize="0"/>
          <p:nvPr/>
        </p:nvPicPr>
        <p:blipFill>
          <a:blip r:embed="rId5">
            <a:alphaModFix/>
          </a:blip>
          <a:stretch>
            <a:fillRect/>
          </a:stretch>
        </p:blipFill>
        <p:spPr>
          <a:xfrm>
            <a:off x="1850199" y="3022126"/>
            <a:ext cx="338176" cy="338176"/>
          </a:xfrm>
          <a:prstGeom prst="rect">
            <a:avLst/>
          </a:prstGeom>
          <a:noFill/>
          <a:ln>
            <a:noFill/>
          </a:ln>
        </p:spPr>
      </p:pic>
      <p:sp>
        <p:nvSpPr>
          <p:cNvPr id="183" name="Google Shape;183;p23"/>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b</a:t>
            </a:r>
            <a:endParaRPr sz="1800"/>
          </a:p>
        </p:txBody>
      </p:sp>
      <p:pic>
        <p:nvPicPr>
          <p:cNvPr id="184" name="Google Shape;184;p23"/>
          <p:cNvPicPr preferRelativeResize="0"/>
          <p:nvPr/>
        </p:nvPicPr>
        <p:blipFill>
          <a:blip r:embed="rId6">
            <a:alphaModFix/>
          </a:blip>
          <a:stretch>
            <a:fillRect/>
          </a:stretch>
        </p:blipFill>
        <p:spPr>
          <a:xfrm>
            <a:off x="309850" y="3765925"/>
            <a:ext cx="8576625" cy="117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&amp; Trends</a:t>
            </a:r>
            <a:endParaRPr/>
          </a:p>
        </p:txBody>
      </p:sp>
      <p:sp>
        <p:nvSpPr>
          <p:cNvPr id="190" name="Google Shape;190;p24"/>
          <p:cNvSpPr txBox="1"/>
          <p:nvPr>
            <p:ph idx="1" type="body"/>
          </p:nvPr>
        </p:nvSpPr>
        <p:spPr>
          <a:xfrm>
            <a:off x="224475" y="1316400"/>
            <a:ext cx="9144000" cy="321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Grafana configured with Redshift for database access &amp; Cloudwatch for Lambda, EC2 monitoring</a:t>
            </a:r>
            <a:endParaRPr sz="1600"/>
          </a:p>
        </p:txBody>
      </p:sp>
      <p:pic>
        <p:nvPicPr>
          <p:cNvPr id="191" name="Google Shape;191;p24"/>
          <p:cNvPicPr preferRelativeResize="0"/>
          <p:nvPr/>
        </p:nvPicPr>
        <p:blipFill rotWithShape="1">
          <a:blip r:embed="rId3">
            <a:alphaModFix/>
          </a:blip>
          <a:srcRect b="21067" l="0" r="0" t="0"/>
          <a:stretch/>
        </p:blipFill>
        <p:spPr>
          <a:xfrm>
            <a:off x="7770684" y="227429"/>
            <a:ext cx="1071904" cy="338179"/>
          </a:xfrm>
          <a:prstGeom prst="rect">
            <a:avLst/>
          </a:prstGeom>
          <a:noFill/>
          <a:ln>
            <a:noFill/>
          </a:ln>
        </p:spPr>
      </p:pic>
      <p:grpSp>
        <p:nvGrpSpPr>
          <p:cNvPr id="192" name="Google Shape;192;p24"/>
          <p:cNvGrpSpPr/>
          <p:nvPr/>
        </p:nvGrpSpPr>
        <p:grpSpPr>
          <a:xfrm>
            <a:off x="1061775" y="3033124"/>
            <a:ext cx="2319925" cy="1063777"/>
            <a:chOff x="1061775" y="3033124"/>
            <a:chExt cx="2319925" cy="1063777"/>
          </a:xfrm>
        </p:grpSpPr>
        <p:pic>
          <p:nvPicPr>
            <p:cNvPr id="193" name="Google Shape;193;p24"/>
            <p:cNvPicPr preferRelativeResize="0"/>
            <p:nvPr/>
          </p:nvPicPr>
          <p:blipFill>
            <a:blip r:embed="rId4">
              <a:alphaModFix/>
            </a:blip>
            <a:stretch>
              <a:fillRect/>
            </a:stretch>
          </p:blipFill>
          <p:spPr>
            <a:xfrm>
              <a:off x="1061775" y="3033124"/>
              <a:ext cx="967151" cy="1063777"/>
            </a:xfrm>
            <a:prstGeom prst="rect">
              <a:avLst/>
            </a:prstGeom>
            <a:noFill/>
            <a:ln>
              <a:noFill/>
            </a:ln>
            <a:effectLst>
              <a:outerShdw blurRad="57150" rotWithShape="0" algn="bl" dir="5400000" dist="19050">
                <a:srgbClr val="000000">
                  <a:alpha val="50000"/>
                </a:srgbClr>
              </a:outerShdw>
            </a:effectLst>
          </p:spPr>
        </p:pic>
        <p:sp>
          <p:nvSpPr>
            <p:cNvPr id="194" name="Google Shape;194;p24"/>
            <p:cNvSpPr/>
            <p:nvPr/>
          </p:nvSpPr>
          <p:spPr>
            <a:xfrm>
              <a:off x="2265400" y="3599925"/>
              <a:ext cx="1116300" cy="423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 name="Google Shape;195;p24"/>
          <p:cNvGrpSpPr/>
          <p:nvPr/>
        </p:nvGrpSpPr>
        <p:grpSpPr>
          <a:xfrm>
            <a:off x="4072150" y="2794077"/>
            <a:ext cx="4300412" cy="1774646"/>
            <a:chOff x="4072150" y="2794077"/>
            <a:chExt cx="4300412" cy="1774646"/>
          </a:xfrm>
        </p:grpSpPr>
        <p:pic>
          <p:nvPicPr>
            <p:cNvPr id="196" name="Google Shape;196;p24"/>
            <p:cNvPicPr preferRelativeResize="0"/>
            <p:nvPr/>
          </p:nvPicPr>
          <p:blipFill>
            <a:blip r:embed="rId5">
              <a:alphaModFix/>
            </a:blip>
            <a:stretch>
              <a:fillRect/>
            </a:stretch>
          </p:blipFill>
          <p:spPr>
            <a:xfrm>
              <a:off x="5445625" y="2947873"/>
              <a:ext cx="1242660" cy="1362150"/>
            </a:xfrm>
            <a:prstGeom prst="rect">
              <a:avLst/>
            </a:prstGeom>
            <a:noFill/>
            <a:ln>
              <a:noFill/>
            </a:ln>
          </p:spPr>
        </p:pic>
        <p:pic>
          <p:nvPicPr>
            <p:cNvPr id="197" name="Google Shape;197;p24"/>
            <p:cNvPicPr preferRelativeResize="0"/>
            <p:nvPr/>
          </p:nvPicPr>
          <p:blipFill>
            <a:blip r:embed="rId6">
              <a:alphaModFix/>
            </a:blip>
            <a:stretch>
              <a:fillRect/>
            </a:stretch>
          </p:blipFill>
          <p:spPr>
            <a:xfrm>
              <a:off x="7624276" y="2794077"/>
              <a:ext cx="647750" cy="647750"/>
            </a:xfrm>
            <a:prstGeom prst="rect">
              <a:avLst/>
            </a:prstGeom>
            <a:noFill/>
            <a:ln>
              <a:noFill/>
            </a:ln>
          </p:spPr>
        </p:pic>
        <p:pic>
          <p:nvPicPr>
            <p:cNvPr id="198" name="Google Shape;198;p24"/>
            <p:cNvPicPr preferRelativeResize="0"/>
            <p:nvPr/>
          </p:nvPicPr>
          <p:blipFill>
            <a:blip r:embed="rId7">
              <a:alphaModFix/>
            </a:blip>
            <a:stretch>
              <a:fillRect/>
            </a:stretch>
          </p:blipFill>
          <p:spPr>
            <a:xfrm>
              <a:off x="7672188" y="3753998"/>
              <a:ext cx="700375" cy="814725"/>
            </a:xfrm>
            <a:prstGeom prst="rect">
              <a:avLst/>
            </a:prstGeom>
            <a:noFill/>
            <a:ln>
              <a:noFill/>
            </a:ln>
          </p:spPr>
        </p:pic>
        <p:sp>
          <p:nvSpPr>
            <p:cNvPr id="199" name="Google Shape;199;p24"/>
            <p:cNvSpPr/>
            <p:nvPr/>
          </p:nvSpPr>
          <p:spPr>
            <a:xfrm rot="-2062670">
              <a:off x="6709175" y="3201216"/>
              <a:ext cx="894186" cy="93447"/>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rot="1329071">
              <a:off x="6745410" y="3919178"/>
              <a:ext cx="894307" cy="93536"/>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flipH="1">
              <a:off x="4072150" y="3599925"/>
              <a:ext cx="1116300" cy="4239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24"/>
          <p:cNvGrpSpPr/>
          <p:nvPr/>
        </p:nvGrpSpPr>
        <p:grpSpPr>
          <a:xfrm>
            <a:off x="2408000" y="1719925"/>
            <a:ext cx="2010362" cy="1819037"/>
            <a:chOff x="2408000" y="1719925"/>
            <a:chExt cx="2010362" cy="1819037"/>
          </a:xfrm>
        </p:grpSpPr>
        <p:pic>
          <p:nvPicPr>
            <p:cNvPr id="203" name="Google Shape;203;p24"/>
            <p:cNvPicPr preferRelativeResize="0"/>
            <p:nvPr/>
          </p:nvPicPr>
          <p:blipFill>
            <a:blip r:embed="rId8">
              <a:alphaModFix/>
            </a:blip>
            <a:stretch>
              <a:fillRect/>
            </a:stretch>
          </p:blipFill>
          <p:spPr>
            <a:xfrm>
              <a:off x="3056188" y="2176788"/>
              <a:ext cx="1362175" cy="1362175"/>
            </a:xfrm>
            <a:prstGeom prst="rect">
              <a:avLst/>
            </a:prstGeom>
            <a:noFill/>
            <a:ln>
              <a:noFill/>
            </a:ln>
          </p:spPr>
        </p:pic>
        <p:pic>
          <p:nvPicPr>
            <p:cNvPr id="204" name="Google Shape;204;p24"/>
            <p:cNvPicPr preferRelativeResize="0"/>
            <p:nvPr/>
          </p:nvPicPr>
          <p:blipFill>
            <a:blip r:embed="rId9">
              <a:alphaModFix/>
            </a:blip>
            <a:stretch>
              <a:fillRect/>
            </a:stretch>
          </p:blipFill>
          <p:spPr>
            <a:xfrm>
              <a:off x="2408000" y="1719925"/>
              <a:ext cx="1071925" cy="920950"/>
            </a:xfrm>
            <a:prstGeom prst="rect">
              <a:avLst/>
            </a:prstGeom>
            <a:noFill/>
            <a:ln>
              <a:noFill/>
            </a:ln>
          </p:spPr>
        </p:pic>
        <p:pic>
          <p:nvPicPr>
            <p:cNvPr id="205" name="Google Shape;205;p24"/>
            <p:cNvPicPr preferRelativeResize="0"/>
            <p:nvPr/>
          </p:nvPicPr>
          <p:blipFill>
            <a:blip r:embed="rId10">
              <a:alphaModFix/>
            </a:blip>
            <a:stretch>
              <a:fillRect/>
            </a:stretch>
          </p:blipFill>
          <p:spPr>
            <a:xfrm>
              <a:off x="2470825" y="2341925"/>
              <a:ext cx="845350" cy="845350"/>
            </a:xfrm>
            <a:prstGeom prst="rect">
              <a:avLst/>
            </a:prstGeom>
            <a:noFill/>
            <a:ln>
              <a:noFill/>
            </a:ln>
          </p:spPr>
        </p:pic>
      </p:grpSp>
      <p:sp>
        <p:nvSpPr>
          <p:cNvPr id="206" name="Google Shape;206;p24"/>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g</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5"/>
          <p:cNvPicPr preferRelativeResize="0"/>
          <p:nvPr/>
        </p:nvPicPr>
        <p:blipFill rotWithShape="1">
          <a:blip r:embed="rId3">
            <a:alphaModFix/>
          </a:blip>
          <a:srcRect b="21067" l="0" r="0" t="0"/>
          <a:stretch/>
        </p:blipFill>
        <p:spPr>
          <a:xfrm>
            <a:off x="7770684" y="227429"/>
            <a:ext cx="1071904" cy="338179"/>
          </a:xfrm>
          <a:prstGeom prst="rect">
            <a:avLst/>
          </a:prstGeom>
          <a:noFill/>
          <a:ln>
            <a:noFill/>
          </a:ln>
        </p:spPr>
      </p:pic>
      <p:sp>
        <p:nvSpPr>
          <p:cNvPr id="212" name="Google Shape;212;p25"/>
          <p:cNvSpPr/>
          <p:nvPr/>
        </p:nvSpPr>
        <p:spPr>
          <a:xfrm>
            <a:off x="6194925" y="1359025"/>
            <a:ext cx="1247100" cy="403500"/>
          </a:xfrm>
          <a:prstGeom prst="wedgeRoundRectCallout">
            <a:avLst>
              <a:gd fmla="val -79007" name="adj1"/>
              <a:gd fmla="val 172069" name="adj2"/>
              <a:gd fmla="val 0" name="adj3"/>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Lambda</a:t>
            </a:r>
            <a:endParaRPr b="1" sz="1300"/>
          </a:p>
          <a:p>
            <a:pPr indent="0" lvl="0" marL="0" rtl="0" algn="ctr">
              <a:spcBef>
                <a:spcPts val="0"/>
              </a:spcBef>
              <a:spcAft>
                <a:spcPts val="0"/>
              </a:spcAft>
              <a:buNone/>
            </a:pPr>
            <a:r>
              <a:rPr b="1" lang="en" sz="1300"/>
              <a:t>Durations</a:t>
            </a:r>
            <a:endParaRPr b="1" sz="1300"/>
          </a:p>
        </p:txBody>
      </p:sp>
      <p:sp>
        <p:nvSpPr>
          <p:cNvPr id="213" name="Google Shape;213;p25"/>
          <p:cNvSpPr/>
          <p:nvPr/>
        </p:nvSpPr>
        <p:spPr>
          <a:xfrm>
            <a:off x="1368350" y="3655875"/>
            <a:ext cx="1137900" cy="403500"/>
          </a:xfrm>
          <a:prstGeom prst="wedgeRoundRectCallout">
            <a:avLst>
              <a:gd fmla="val 107284" name="adj1"/>
              <a:gd fmla="val 138988" name="adj2"/>
              <a:gd fmla="val 0" name="adj3"/>
            </a:avLst>
          </a:prstGeom>
          <a:solidFill>
            <a:srgbClr val="F8F9FA"/>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Roboto"/>
                <a:ea typeface="Roboto"/>
                <a:cs typeface="Roboto"/>
                <a:sym typeface="Roboto"/>
              </a:rPr>
              <a:t>EC2 Metrics</a:t>
            </a:r>
            <a:endParaRPr b="1" sz="1300"/>
          </a:p>
        </p:txBody>
      </p:sp>
      <p:sp>
        <p:nvSpPr>
          <p:cNvPr id="214" name="Google Shape;214;p25"/>
          <p:cNvSpPr txBox="1"/>
          <p:nvPr/>
        </p:nvSpPr>
        <p:spPr>
          <a:xfrm>
            <a:off x="503675" y="375300"/>
            <a:ext cx="772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Roboto Slab"/>
                <a:ea typeface="Roboto Slab"/>
                <a:cs typeface="Roboto Slab"/>
                <a:sym typeface="Roboto Slab"/>
              </a:rPr>
              <a:t>Monitoring Infrastructure</a:t>
            </a:r>
            <a:endParaRPr sz="1600">
              <a:solidFill>
                <a:schemeClr val="dk1"/>
              </a:solidFill>
              <a:latin typeface="Roboto"/>
              <a:ea typeface="Roboto"/>
              <a:cs typeface="Roboto"/>
              <a:sym typeface="Roboto"/>
            </a:endParaRPr>
          </a:p>
        </p:txBody>
      </p:sp>
      <p:sp>
        <p:nvSpPr>
          <p:cNvPr id="215" name="Google Shape;215;p25"/>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g</a:t>
            </a:r>
            <a:endParaRPr sz="1800"/>
          </a:p>
        </p:txBody>
      </p:sp>
      <p:pic>
        <p:nvPicPr>
          <p:cNvPr id="216" name="Google Shape;216;p25"/>
          <p:cNvPicPr preferRelativeResize="0"/>
          <p:nvPr/>
        </p:nvPicPr>
        <p:blipFill>
          <a:blip r:embed="rId4">
            <a:alphaModFix/>
          </a:blip>
          <a:stretch>
            <a:fillRect/>
          </a:stretch>
        </p:blipFill>
        <p:spPr>
          <a:xfrm>
            <a:off x="3622600" y="3090400"/>
            <a:ext cx="5021327" cy="1900700"/>
          </a:xfrm>
          <a:prstGeom prst="rect">
            <a:avLst/>
          </a:prstGeom>
          <a:noFill/>
          <a:ln>
            <a:noFill/>
          </a:ln>
        </p:spPr>
      </p:pic>
      <p:pic>
        <p:nvPicPr>
          <p:cNvPr id="217" name="Google Shape;217;p25"/>
          <p:cNvPicPr preferRelativeResize="0"/>
          <p:nvPr/>
        </p:nvPicPr>
        <p:blipFill>
          <a:blip r:embed="rId5">
            <a:alphaModFix/>
          </a:blip>
          <a:stretch>
            <a:fillRect/>
          </a:stretch>
        </p:blipFill>
        <p:spPr>
          <a:xfrm>
            <a:off x="494700" y="1174200"/>
            <a:ext cx="4987474" cy="1763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1" type="body"/>
          </p:nvPr>
        </p:nvSpPr>
        <p:spPr>
          <a:xfrm>
            <a:off x="442675" y="489400"/>
            <a:ext cx="6561600" cy="689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3000">
                <a:latin typeface="Roboto Slab"/>
                <a:ea typeface="Roboto Slab"/>
                <a:cs typeface="Roboto Slab"/>
                <a:sym typeface="Roboto Slab"/>
              </a:rPr>
              <a:t>Insights from multiple variables</a:t>
            </a:r>
            <a:endParaRPr/>
          </a:p>
        </p:txBody>
      </p:sp>
      <p:pic>
        <p:nvPicPr>
          <p:cNvPr id="223" name="Google Shape;223;p26"/>
          <p:cNvPicPr preferRelativeResize="0"/>
          <p:nvPr/>
        </p:nvPicPr>
        <p:blipFill rotWithShape="1">
          <a:blip r:embed="rId3">
            <a:alphaModFix/>
          </a:blip>
          <a:srcRect b="21067" l="0" r="0" t="0"/>
          <a:stretch/>
        </p:blipFill>
        <p:spPr>
          <a:xfrm>
            <a:off x="7762609" y="151229"/>
            <a:ext cx="1071904" cy="338179"/>
          </a:xfrm>
          <a:prstGeom prst="rect">
            <a:avLst/>
          </a:prstGeom>
          <a:noFill/>
          <a:ln>
            <a:noFill/>
          </a:ln>
        </p:spPr>
      </p:pic>
      <p:sp>
        <p:nvSpPr>
          <p:cNvPr id="224" name="Google Shape;224;p26"/>
          <p:cNvSpPr txBox="1"/>
          <p:nvPr/>
        </p:nvSpPr>
        <p:spPr>
          <a:xfrm>
            <a:off x="8404950" y="974700"/>
            <a:ext cx="47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5" name="Google Shape;225;p26"/>
          <p:cNvSpPr txBox="1"/>
          <p:nvPr/>
        </p:nvSpPr>
        <p:spPr>
          <a:xfrm>
            <a:off x="6818125" y="723000"/>
            <a:ext cx="20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highlight>
                <a:schemeClr val="dk1"/>
              </a:highlight>
              <a:latin typeface="Roboto"/>
              <a:ea typeface="Roboto"/>
              <a:cs typeface="Roboto"/>
              <a:sym typeface="Roboto"/>
            </a:endParaRPr>
          </a:p>
        </p:txBody>
      </p:sp>
      <p:sp>
        <p:nvSpPr>
          <p:cNvPr id="226" name="Google Shape;226;p26"/>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g</a:t>
            </a:r>
            <a:endParaRPr sz="1800"/>
          </a:p>
        </p:txBody>
      </p:sp>
      <p:sp>
        <p:nvSpPr>
          <p:cNvPr id="227" name="Google Shape;227;p26"/>
          <p:cNvSpPr txBox="1"/>
          <p:nvPr/>
        </p:nvSpPr>
        <p:spPr>
          <a:xfrm>
            <a:off x="7004175" y="2484925"/>
            <a:ext cx="63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28" name="Google Shape;228;p26"/>
          <p:cNvPicPr preferRelativeResize="0"/>
          <p:nvPr/>
        </p:nvPicPr>
        <p:blipFill>
          <a:blip r:embed="rId4">
            <a:alphaModFix/>
          </a:blip>
          <a:stretch>
            <a:fillRect/>
          </a:stretch>
        </p:blipFill>
        <p:spPr>
          <a:xfrm>
            <a:off x="350450" y="1648575"/>
            <a:ext cx="4123825" cy="2847850"/>
          </a:xfrm>
          <a:prstGeom prst="rect">
            <a:avLst/>
          </a:prstGeom>
          <a:noFill/>
          <a:ln>
            <a:noFill/>
          </a:ln>
        </p:spPr>
      </p:pic>
      <p:pic>
        <p:nvPicPr>
          <p:cNvPr id="229" name="Google Shape;229;p26"/>
          <p:cNvPicPr preferRelativeResize="0"/>
          <p:nvPr/>
        </p:nvPicPr>
        <p:blipFill>
          <a:blip r:embed="rId5">
            <a:alphaModFix/>
          </a:blip>
          <a:stretch>
            <a:fillRect/>
          </a:stretch>
        </p:blipFill>
        <p:spPr>
          <a:xfrm>
            <a:off x="4716950" y="1648575"/>
            <a:ext cx="4169374" cy="284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Sales trend over a period of 5 hrs </a:t>
            </a:r>
            <a:endParaRPr/>
          </a:p>
        </p:txBody>
      </p:sp>
      <p:pic>
        <p:nvPicPr>
          <p:cNvPr id="235" name="Google Shape;235;p27"/>
          <p:cNvPicPr preferRelativeResize="0"/>
          <p:nvPr/>
        </p:nvPicPr>
        <p:blipFill>
          <a:blip r:embed="rId3">
            <a:alphaModFix/>
          </a:blip>
          <a:stretch>
            <a:fillRect/>
          </a:stretch>
        </p:blipFill>
        <p:spPr>
          <a:xfrm>
            <a:off x="574575" y="1521325"/>
            <a:ext cx="7868449" cy="3199274"/>
          </a:xfrm>
          <a:prstGeom prst="rect">
            <a:avLst/>
          </a:prstGeom>
          <a:noFill/>
          <a:ln>
            <a:noFill/>
          </a:ln>
        </p:spPr>
      </p:pic>
      <p:pic>
        <p:nvPicPr>
          <p:cNvPr id="236" name="Google Shape;236;p27"/>
          <p:cNvPicPr preferRelativeResize="0"/>
          <p:nvPr/>
        </p:nvPicPr>
        <p:blipFill rotWithShape="1">
          <a:blip r:embed="rId4">
            <a:alphaModFix/>
          </a:blip>
          <a:srcRect b="21067" l="0" r="0" t="0"/>
          <a:stretch/>
        </p:blipFill>
        <p:spPr>
          <a:xfrm>
            <a:off x="7762609" y="151229"/>
            <a:ext cx="1071904" cy="3381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387900" y="3911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Highest Selling Product by Volume</a:t>
            </a:r>
            <a:endParaRPr/>
          </a:p>
        </p:txBody>
      </p:sp>
      <p:pic>
        <p:nvPicPr>
          <p:cNvPr id="242" name="Google Shape;242;p28"/>
          <p:cNvPicPr preferRelativeResize="0"/>
          <p:nvPr/>
        </p:nvPicPr>
        <p:blipFill rotWithShape="1">
          <a:blip r:embed="rId3">
            <a:alphaModFix/>
          </a:blip>
          <a:srcRect b="21067" l="0" r="0" t="0"/>
          <a:stretch/>
        </p:blipFill>
        <p:spPr>
          <a:xfrm>
            <a:off x="7770684" y="151229"/>
            <a:ext cx="1071904" cy="338179"/>
          </a:xfrm>
          <a:prstGeom prst="rect">
            <a:avLst/>
          </a:prstGeom>
          <a:noFill/>
          <a:ln>
            <a:noFill/>
          </a:ln>
        </p:spPr>
      </p:pic>
      <p:sp>
        <p:nvSpPr>
          <p:cNvPr id="243" name="Google Shape;243;p28"/>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b</a:t>
            </a:r>
            <a:endParaRPr sz="1800"/>
          </a:p>
        </p:txBody>
      </p:sp>
      <p:pic>
        <p:nvPicPr>
          <p:cNvPr id="244" name="Google Shape;244;p28"/>
          <p:cNvPicPr preferRelativeResize="0"/>
          <p:nvPr/>
        </p:nvPicPr>
        <p:blipFill>
          <a:blip r:embed="rId4">
            <a:alphaModFix/>
          </a:blip>
          <a:stretch>
            <a:fillRect/>
          </a:stretch>
        </p:blipFill>
        <p:spPr>
          <a:xfrm>
            <a:off x="821025" y="1412450"/>
            <a:ext cx="7463551" cy="3480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Maximum Viable Product (MVP)</a:t>
            </a:r>
            <a:endParaRPr/>
          </a:p>
        </p:txBody>
      </p:sp>
      <p:pic>
        <p:nvPicPr>
          <p:cNvPr id="250" name="Google Shape;250;p29"/>
          <p:cNvPicPr preferRelativeResize="0"/>
          <p:nvPr/>
        </p:nvPicPr>
        <p:blipFill rotWithShape="1">
          <a:blip r:embed="rId3">
            <a:alphaModFix/>
          </a:blip>
          <a:srcRect b="21067" l="0" r="0" t="0"/>
          <a:stretch/>
        </p:blipFill>
        <p:spPr>
          <a:xfrm>
            <a:off x="7770684" y="151229"/>
            <a:ext cx="1071904" cy="338179"/>
          </a:xfrm>
          <a:prstGeom prst="rect">
            <a:avLst/>
          </a:prstGeom>
          <a:noFill/>
          <a:ln>
            <a:noFill/>
          </a:ln>
        </p:spPr>
      </p:pic>
      <p:sp>
        <p:nvSpPr>
          <p:cNvPr id="251" name="Google Shape;251;p29"/>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b</a:t>
            </a:r>
            <a:endParaRPr sz="1800"/>
          </a:p>
        </p:txBody>
      </p:sp>
      <p:pic>
        <p:nvPicPr>
          <p:cNvPr id="252" name="Google Shape;252;p29"/>
          <p:cNvPicPr preferRelativeResize="0"/>
          <p:nvPr/>
        </p:nvPicPr>
        <p:blipFill>
          <a:blip r:embed="rId4">
            <a:alphaModFix/>
          </a:blip>
          <a:stretch>
            <a:fillRect/>
          </a:stretch>
        </p:blipFill>
        <p:spPr>
          <a:xfrm>
            <a:off x="821025" y="1381975"/>
            <a:ext cx="7474499" cy="351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Where?  When?</a:t>
            </a:r>
            <a:endParaRPr/>
          </a:p>
        </p:txBody>
      </p:sp>
      <p:sp>
        <p:nvSpPr>
          <p:cNvPr id="258" name="Google Shape;258;p3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What</a:t>
            </a:r>
            <a:r>
              <a:rPr lang="en"/>
              <a:t> - what </a:t>
            </a:r>
            <a:r>
              <a:rPr lang="en"/>
              <a:t>items</a:t>
            </a:r>
            <a:r>
              <a:rPr lang="en"/>
              <a:t> were selling well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u="sng"/>
              <a:t>Where</a:t>
            </a:r>
            <a:r>
              <a:rPr lang="en"/>
              <a:t> - best performing store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u="sng"/>
              <a:t>When</a:t>
            </a:r>
            <a:r>
              <a:rPr lang="en"/>
              <a:t> - peak business hours </a:t>
            </a:r>
            <a:endParaRPr/>
          </a:p>
        </p:txBody>
      </p:sp>
      <p:pic>
        <p:nvPicPr>
          <p:cNvPr id="259" name="Google Shape;259;p30"/>
          <p:cNvPicPr preferRelativeResize="0"/>
          <p:nvPr/>
        </p:nvPicPr>
        <p:blipFill>
          <a:blip r:embed="rId3">
            <a:alphaModFix/>
          </a:blip>
          <a:stretch>
            <a:fillRect/>
          </a:stretch>
        </p:blipFill>
        <p:spPr>
          <a:xfrm>
            <a:off x="5750275" y="1292025"/>
            <a:ext cx="1026475" cy="859950"/>
          </a:xfrm>
          <a:prstGeom prst="rect">
            <a:avLst/>
          </a:prstGeom>
          <a:noFill/>
          <a:ln>
            <a:noFill/>
          </a:ln>
        </p:spPr>
      </p:pic>
      <p:pic>
        <p:nvPicPr>
          <p:cNvPr id="260" name="Google Shape;260;p30"/>
          <p:cNvPicPr preferRelativeResize="0"/>
          <p:nvPr/>
        </p:nvPicPr>
        <p:blipFill>
          <a:blip r:embed="rId4">
            <a:alphaModFix/>
          </a:blip>
          <a:stretch>
            <a:fillRect/>
          </a:stretch>
        </p:blipFill>
        <p:spPr>
          <a:xfrm>
            <a:off x="5806625" y="2299875"/>
            <a:ext cx="1026474" cy="641750"/>
          </a:xfrm>
          <a:prstGeom prst="rect">
            <a:avLst/>
          </a:prstGeom>
          <a:noFill/>
          <a:ln>
            <a:noFill/>
          </a:ln>
        </p:spPr>
      </p:pic>
      <p:pic>
        <p:nvPicPr>
          <p:cNvPr id="261" name="Google Shape;261;p30"/>
          <p:cNvPicPr preferRelativeResize="0"/>
          <p:nvPr/>
        </p:nvPicPr>
        <p:blipFill>
          <a:blip r:embed="rId5">
            <a:alphaModFix/>
          </a:blip>
          <a:stretch>
            <a:fillRect/>
          </a:stretch>
        </p:blipFill>
        <p:spPr>
          <a:xfrm>
            <a:off x="5806614" y="3089525"/>
            <a:ext cx="1026475" cy="779600"/>
          </a:xfrm>
          <a:prstGeom prst="rect">
            <a:avLst/>
          </a:prstGeom>
          <a:noFill/>
          <a:ln>
            <a:noFill/>
          </a:ln>
        </p:spPr>
      </p:pic>
      <p:sp>
        <p:nvSpPr>
          <p:cNvPr id="262" name="Google Shape;262;p30"/>
          <p:cNvSpPr txBox="1"/>
          <p:nvPr/>
        </p:nvSpPr>
        <p:spPr>
          <a:xfrm>
            <a:off x="2659550" y="898100"/>
            <a:ext cx="63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63" name="Google Shape;263;p30"/>
          <p:cNvPicPr preferRelativeResize="0"/>
          <p:nvPr/>
        </p:nvPicPr>
        <p:blipFill rotWithShape="1">
          <a:blip r:embed="rId6">
            <a:alphaModFix/>
          </a:blip>
          <a:srcRect b="21067" l="0" r="0" t="0"/>
          <a:stretch/>
        </p:blipFill>
        <p:spPr>
          <a:xfrm>
            <a:off x="7770684" y="151229"/>
            <a:ext cx="1071904" cy="338179"/>
          </a:xfrm>
          <a:prstGeom prst="rect">
            <a:avLst/>
          </a:prstGeom>
          <a:noFill/>
          <a:ln>
            <a:noFill/>
          </a:ln>
        </p:spPr>
      </p:pic>
      <p:sp>
        <p:nvSpPr>
          <p:cNvPr id="264" name="Google Shape;264;p30"/>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g</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Caveat SemiBold"/>
                <a:ea typeface="Caveat SemiBold"/>
                <a:cs typeface="Caveat SemiBold"/>
                <a:sym typeface="Caveat SemiBold"/>
              </a:rPr>
              <a:t>Thanks…for listening</a:t>
            </a:r>
            <a:r>
              <a:rPr lang="en"/>
              <a:t> </a:t>
            </a:r>
            <a:endParaRPr/>
          </a:p>
        </p:txBody>
      </p:sp>
      <p:sp>
        <p:nvSpPr>
          <p:cNvPr id="270" name="Google Shape;270;p31"/>
          <p:cNvSpPr txBox="1"/>
          <p:nvPr>
            <p:ph idx="1" type="body"/>
          </p:nvPr>
        </p:nvSpPr>
        <p:spPr>
          <a:xfrm>
            <a:off x="387900" y="1301375"/>
            <a:ext cx="4184100" cy="371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latin typeface="Caveat"/>
                <a:ea typeface="Caveat"/>
                <a:cs typeface="Caveat"/>
                <a:sym typeface="Caveat"/>
              </a:rPr>
              <a:t>Applause t</a:t>
            </a:r>
            <a:r>
              <a:rPr lang="en" sz="1500">
                <a:latin typeface="Caveat"/>
                <a:ea typeface="Caveat"/>
                <a:cs typeface="Caveat"/>
                <a:sym typeface="Caveat"/>
              </a:rPr>
              <a:t>o Generation team and Infinity Works from Team 2</a:t>
            </a:r>
            <a:endParaRPr sz="1500">
              <a:latin typeface="Caveat"/>
              <a:ea typeface="Caveat"/>
              <a:cs typeface="Caveat"/>
              <a:sym typeface="Caveat"/>
            </a:endParaRPr>
          </a:p>
        </p:txBody>
      </p:sp>
      <p:pic>
        <p:nvPicPr>
          <p:cNvPr id="271" name="Google Shape;271;p31"/>
          <p:cNvPicPr preferRelativeResize="0"/>
          <p:nvPr/>
        </p:nvPicPr>
        <p:blipFill>
          <a:blip r:embed="rId3">
            <a:alphaModFix/>
          </a:blip>
          <a:stretch>
            <a:fillRect/>
          </a:stretch>
        </p:blipFill>
        <p:spPr>
          <a:xfrm>
            <a:off x="470975" y="1791975"/>
            <a:ext cx="3854525" cy="3078901"/>
          </a:xfrm>
          <a:prstGeom prst="rect">
            <a:avLst/>
          </a:prstGeom>
          <a:noFill/>
          <a:ln>
            <a:noFill/>
          </a:ln>
        </p:spPr>
      </p:pic>
      <p:pic>
        <p:nvPicPr>
          <p:cNvPr id="272" name="Google Shape;272;p31"/>
          <p:cNvPicPr preferRelativeResize="0"/>
          <p:nvPr/>
        </p:nvPicPr>
        <p:blipFill rotWithShape="1">
          <a:blip r:embed="rId4">
            <a:alphaModFix/>
          </a:blip>
          <a:srcRect b="21067" l="0" r="0" t="0"/>
          <a:stretch/>
        </p:blipFill>
        <p:spPr>
          <a:xfrm>
            <a:off x="7770684" y="151229"/>
            <a:ext cx="1071904" cy="338179"/>
          </a:xfrm>
          <a:prstGeom prst="rect">
            <a:avLst/>
          </a:prstGeom>
          <a:noFill/>
          <a:ln>
            <a:noFill/>
          </a:ln>
        </p:spPr>
      </p:pic>
      <p:sp>
        <p:nvSpPr>
          <p:cNvPr id="273" name="Google Shape;273;p31"/>
          <p:cNvSpPr txBox="1"/>
          <p:nvPr>
            <p:ph idx="2" type="body"/>
          </p:nvPr>
        </p:nvSpPr>
        <p:spPr>
          <a:xfrm>
            <a:off x="4756200" y="1301375"/>
            <a:ext cx="3999900" cy="356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000">
                <a:latin typeface="Caveat SemiBold"/>
                <a:ea typeface="Caveat SemiBold"/>
                <a:cs typeface="Caveat SemiBold"/>
                <a:sym typeface="Caveat SemiBold"/>
              </a:rPr>
              <a:t>Thanks to ……..</a:t>
            </a:r>
            <a:endParaRPr sz="2000">
              <a:latin typeface="Caveat SemiBold"/>
              <a:ea typeface="Caveat SemiBold"/>
              <a:cs typeface="Caveat SemiBold"/>
              <a:sym typeface="Caveat SemiBold"/>
            </a:endParaRPr>
          </a:p>
          <a:p>
            <a:pPr indent="-322580" lvl="0" marL="457200" rtl="0" algn="just">
              <a:spcBef>
                <a:spcPts val="1200"/>
              </a:spcBef>
              <a:spcAft>
                <a:spcPts val="0"/>
              </a:spcAft>
              <a:buSzPct val="100000"/>
              <a:buChar char="●"/>
            </a:pPr>
            <a:r>
              <a:rPr lang="en" sz="1600"/>
              <a:t>Jakub and Rachel </a:t>
            </a:r>
            <a:endParaRPr sz="1600"/>
          </a:p>
          <a:p>
            <a:pPr indent="457200" lvl="0" marL="0" rtl="0" algn="just">
              <a:spcBef>
                <a:spcPts val="1200"/>
              </a:spcBef>
              <a:spcAft>
                <a:spcPts val="0"/>
              </a:spcAft>
              <a:buNone/>
            </a:pPr>
            <a:r>
              <a:rPr lang="en" sz="1600"/>
              <a:t>For all your support and motivation</a:t>
            </a:r>
            <a:endParaRPr sz="1600"/>
          </a:p>
          <a:p>
            <a:pPr indent="0" lvl="0" marL="0" rtl="0" algn="l">
              <a:spcBef>
                <a:spcPts val="1200"/>
              </a:spcBef>
              <a:spcAft>
                <a:spcPts val="0"/>
              </a:spcAft>
              <a:buNone/>
            </a:pPr>
            <a:r>
              <a:rPr lang="en" sz="2000">
                <a:latin typeface="Caveat SemiBold"/>
                <a:ea typeface="Caveat SemiBold"/>
                <a:cs typeface="Caveat SemiBold"/>
                <a:sym typeface="Caveat SemiBold"/>
              </a:rPr>
              <a:t>Special thanks to …….. </a:t>
            </a:r>
            <a:endParaRPr sz="2000">
              <a:latin typeface="Caveat SemiBold"/>
              <a:ea typeface="Caveat SemiBold"/>
              <a:cs typeface="Caveat SemiBold"/>
              <a:sym typeface="Caveat SemiBold"/>
            </a:endParaRPr>
          </a:p>
          <a:p>
            <a:pPr indent="-322580" lvl="0" marL="457200" rtl="0" algn="just">
              <a:spcBef>
                <a:spcPts val="1200"/>
              </a:spcBef>
              <a:spcAft>
                <a:spcPts val="0"/>
              </a:spcAft>
              <a:buSzPct val="100000"/>
              <a:buChar char="●"/>
            </a:pPr>
            <a:r>
              <a:rPr lang="en" sz="1600"/>
              <a:t>Bala and Darren </a:t>
            </a:r>
            <a:endParaRPr sz="1600"/>
          </a:p>
          <a:p>
            <a:pPr indent="0" lvl="0" marL="457200" rtl="0" algn="just">
              <a:spcBef>
                <a:spcPts val="1200"/>
              </a:spcBef>
              <a:spcAft>
                <a:spcPts val="0"/>
              </a:spcAft>
              <a:buNone/>
            </a:pPr>
            <a:r>
              <a:rPr lang="en" sz="1600"/>
              <a:t>For being there for us &amp; helping us through out </a:t>
            </a:r>
            <a:endParaRPr sz="1600"/>
          </a:p>
          <a:p>
            <a:pPr indent="-322580" lvl="0" marL="457200" rtl="0" algn="just">
              <a:spcBef>
                <a:spcPts val="1200"/>
              </a:spcBef>
              <a:spcAft>
                <a:spcPts val="0"/>
              </a:spcAft>
              <a:buSzPct val="100000"/>
              <a:buChar char="●"/>
            </a:pPr>
            <a:r>
              <a:rPr lang="en" sz="1600"/>
              <a:t>Entire Generation team  </a:t>
            </a:r>
            <a:endParaRPr sz="1600"/>
          </a:p>
          <a:p>
            <a:pPr indent="0" lvl="0" marL="457200" rtl="0" algn="just">
              <a:spcBef>
                <a:spcPts val="1200"/>
              </a:spcBef>
              <a:spcAft>
                <a:spcPts val="1200"/>
              </a:spcAft>
              <a:buNone/>
            </a:pPr>
            <a:r>
              <a:rPr lang="en" sz="1600"/>
              <a:t>Working at </a:t>
            </a:r>
            <a:r>
              <a:rPr lang="en" sz="1600"/>
              <a:t>backend</a:t>
            </a:r>
            <a:r>
              <a:rPr lang="en" sz="1600"/>
              <a:t> to make this programme a smooth experience</a:t>
            </a:r>
            <a:endParaRPr sz="1600"/>
          </a:p>
        </p:txBody>
      </p:sp>
      <p:sp>
        <p:nvSpPr>
          <p:cNvPr id="274" name="Google Shape;274;p31"/>
          <p:cNvSpPr txBox="1"/>
          <p:nvPr>
            <p:ph type="title"/>
          </p:nvPr>
        </p:nvSpPr>
        <p:spPr>
          <a:xfrm>
            <a:off x="0" y="4602000"/>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g</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 name="Shape 73"/>
        <p:cNvGrpSpPr/>
        <p:nvPr/>
      </p:nvGrpSpPr>
      <p:grpSpPr>
        <a:xfrm>
          <a:off x="0" y="0"/>
          <a:ext cx="0" cy="0"/>
          <a:chOff x="0" y="0"/>
          <a:chExt cx="0" cy="0"/>
        </a:xfrm>
      </p:grpSpPr>
      <p:sp>
        <p:nvSpPr>
          <p:cNvPr id="74" name="Google Shape;74;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75" name="Google Shape;75;p14"/>
          <p:cNvSpPr txBox="1"/>
          <p:nvPr>
            <p:ph idx="1" type="body"/>
          </p:nvPr>
        </p:nvSpPr>
        <p:spPr>
          <a:xfrm>
            <a:off x="387900" y="1489825"/>
            <a:ext cx="28905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Meet the Team</a:t>
            </a:r>
            <a:endParaRPr/>
          </a:p>
          <a:p>
            <a:pPr indent="-342900" lvl="0" marL="457200" rtl="0" algn="l">
              <a:spcBef>
                <a:spcPts val="0"/>
              </a:spcBef>
              <a:spcAft>
                <a:spcPts val="0"/>
              </a:spcAft>
              <a:buSzPts val="1800"/>
              <a:buChar char="●"/>
            </a:pPr>
            <a:r>
              <a:rPr lang="en"/>
              <a:t>Problem statement</a:t>
            </a:r>
            <a:endParaRPr/>
          </a:p>
          <a:p>
            <a:pPr indent="-342900" lvl="0" marL="457200" rtl="0" algn="l">
              <a:spcBef>
                <a:spcPts val="0"/>
              </a:spcBef>
              <a:spcAft>
                <a:spcPts val="0"/>
              </a:spcAft>
              <a:buSzPts val="1800"/>
              <a:buChar char="●"/>
            </a:pPr>
            <a:r>
              <a:rPr lang="en"/>
              <a:t>Planning </a:t>
            </a:r>
            <a:endParaRPr/>
          </a:p>
          <a:p>
            <a:pPr indent="-342900" lvl="0" marL="457200" rtl="0" algn="l">
              <a:spcBef>
                <a:spcPts val="0"/>
              </a:spcBef>
              <a:spcAft>
                <a:spcPts val="0"/>
              </a:spcAft>
              <a:buSzPts val="1800"/>
              <a:buChar char="●"/>
            </a:pPr>
            <a:r>
              <a:rPr lang="en"/>
              <a:t>Technologies used</a:t>
            </a:r>
            <a:endParaRPr/>
          </a:p>
          <a:p>
            <a:pPr indent="-342900" lvl="0" marL="457200" rtl="0" algn="l">
              <a:spcBef>
                <a:spcPts val="0"/>
              </a:spcBef>
              <a:spcAft>
                <a:spcPts val="0"/>
              </a:spcAft>
              <a:buSzPts val="1800"/>
              <a:buChar char="●"/>
            </a:pPr>
            <a:r>
              <a:rPr lang="en"/>
              <a:t>Architecture</a:t>
            </a:r>
            <a:endParaRPr/>
          </a:p>
          <a:p>
            <a:pPr indent="-342900" lvl="0" marL="457200" rtl="0" algn="l">
              <a:spcBef>
                <a:spcPts val="0"/>
              </a:spcBef>
              <a:spcAft>
                <a:spcPts val="0"/>
              </a:spcAft>
              <a:buSzPts val="1800"/>
              <a:buChar char="●"/>
            </a:pPr>
            <a:r>
              <a:rPr lang="en"/>
              <a:t>Schema</a:t>
            </a:r>
            <a:endParaRPr/>
          </a:p>
          <a:p>
            <a:pPr indent="-342900" lvl="0" marL="457200" rtl="0" algn="l">
              <a:spcBef>
                <a:spcPts val="0"/>
              </a:spcBef>
              <a:spcAft>
                <a:spcPts val="0"/>
              </a:spcAft>
              <a:buSzPts val="1800"/>
              <a:buChar char="●"/>
            </a:pPr>
            <a:r>
              <a:rPr lang="en"/>
              <a:t>Extract / Clean</a:t>
            </a:r>
            <a:endParaRPr/>
          </a:p>
          <a:p>
            <a:pPr indent="-342900" lvl="0" marL="457200" rtl="0" algn="l">
              <a:spcBef>
                <a:spcPts val="0"/>
              </a:spcBef>
              <a:spcAft>
                <a:spcPts val="0"/>
              </a:spcAft>
              <a:buSzPts val="1800"/>
              <a:buChar char="●"/>
            </a:pPr>
            <a:r>
              <a:rPr lang="en"/>
              <a:t>Transform</a:t>
            </a:r>
            <a:endParaRPr/>
          </a:p>
          <a:p>
            <a:pPr indent="-342900" lvl="0" marL="457200" rtl="0" algn="l">
              <a:spcBef>
                <a:spcPts val="0"/>
              </a:spcBef>
              <a:spcAft>
                <a:spcPts val="0"/>
              </a:spcAft>
              <a:buSzPts val="1800"/>
              <a:buChar char="●"/>
            </a:pPr>
            <a:r>
              <a:rPr lang="en"/>
              <a:t>Load</a:t>
            </a:r>
            <a:endParaRPr/>
          </a:p>
        </p:txBody>
      </p:sp>
      <p:sp>
        <p:nvSpPr>
          <p:cNvPr id="76" name="Google Shape;76;p14"/>
          <p:cNvSpPr txBox="1"/>
          <p:nvPr>
            <p:ph idx="1" type="body"/>
          </p:nvPr>
        </p:nvSpPr>
        <p:spPr>
          <a:xfrm>
            <a:off x="5014200" y="1452475"/>
            <a:ext cx="4129800" cy="3078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CI/CD architecture</a:t>
            </a:r>
            <a:endParaRPr/>
          </a:p>
          <a:p>
            <a:pPr indent="-342900" lvl="0" marL="457200" rtl="0" algn="l">
              <a:spcBef>
                <a:spcPts val="0"/>
              </a:spcBef>
              <a:spcAft>
                <a:spcPts val="0"/>
              </a:spcAft>
              <a:buSzPts val="1800"/>
              <a:buChar char="●"/>
            </a:pPr>
            <a:r>
              <a:rPr lang="en"/>
              <a:t>CI/CD using codeBuild</a:t>
            </a:r>
            <a:endParaRPr/>
          </a:p>
          <a:p>
            <a:pPr indent="-342900" lvl="0" marL="457200" rtl="0" algn="l">
              <a:spcBef>
                <a:spcPts val="0"/>
              </a:spcBef>
              <a:spcAft>
                <a:spcPts val="0"/>
              </a:spcAft>
              <a:buSzPts val="1800"/>
              <a:buChar char="●"/>
            </a:pPr>
            <a:r>
              <a:rPr lang="en"/>
              <a:t>Successful implementation</a:t>
            </a:r>
            <a:endParaRPr/>
          </a:p>
          <a:p>
            <a:pPr indent="-342900" lvl="0" marL="457200" rtl="0" algn="l">
              <a:lnSpc>
                <a:spcPct val="100000"/>
              </a:lnSpc>
              <a:spcBef>
                <a:spcPts val="0"/>
              </a:spcBef>
              <a:spcAft>
                <a:spcPts val="0"/>
              </a:spcAft>
              <a:buSzPts val="1800"/>
              <a:buChar char="●"/>
            </a:pPr>
            <a:r>
              <a:rPr lang="en"/>
              <a:t>CI/CD GitHub Integration - AWS Lambda</a:t>
            </a:r>
            <a:endParaRPr/>
          </a:p>
          <a:p>
            <a:pPr indent="-342900" lvl="0" marL="457200" rtl="0" algn="l">
              <a:lnSpc>
                <a:spcPct val="100000"/>
              </a:lnSpc>
              <a:spcBef>
                <a:spcPts val="0"/>
              </a:spcBef>
              <a:spcAft>
                <a:spcPts val="0"/>
              </a:spcAft>
              <a:buSzPts val="1800"/>
              <a:buChar char="●"/>
            </a:pPr>
            <a:r>
              <a:rPr lang="en"/>
              <a:t>Analysis &amp; Trends (Grafana)</a:t>
            </a:r>
            <a:endParaRPr/>
          </a:p>
          <a:p>
            <a:pPr indent="-349250" lvl="0" marL="457200" rtl="0" algn="l">
              <a:lnSpc>
                <a:spcPct val="100000"/>
              </a:lnSpc>
              <a:spcBef>
                <a:spcPts val="0"/>
              </a:spcBef>
              <a:spcAft>
                <a:spcPts val="0"/>
              </a:spcAft>
              <a:buSzPts val="1900"/>
              <a:buChar char="●"/>
            </a:pPr>
            <a:r>
              <a:rPr lang="en" sz="1900"/>
              <a:t>Monitoring Infrastructure</a:t>
            </a:r>
            <a:endParaRPr sz="1900"/>
          </a:p>
          <a:p>
            <a:pPr indent="-342900" lvl="0" marL="457200" rtl="0" algn="l">
              <a:lnSpc>
                <a:spcPct val="100000"/>
              </a:lnSpc>
              <a:spcBef>
                <a:spcPts val="0"/>
              </a:spcBef>
              <a:spcAft>
                <a:spcPts val="0"/>
              </a:spcAft>
              <a:buSzPts val="1800"/>
              <a:buChar char="●"/>
            </a:pPr>
            <a:r>
              <a:rPr lang="en"/>
              <a:t>Insights / Maximum Viable Product (MVPs)</a:t>
            </a:r>
            <a:endParaRPr/>
          </a:p>
          <a:p>
            <a:pPr indent="-342900" lvl="0" marL="457200" rtl="0" algn="l">
              <a:lnSpc>
                <a:spcPct val="100000"/>
              </a:lnSpc>
              <a:spcBef>
                <a:spcPts val="0"/>
              </a:spcBef>
              <a:spcAft>
                <a:spcPts val="0"/>
              </a:spcAft>
              <a:buSzPts val="1800"/>
              <a:buChar char="●"/>
            </a:pPr>
            <a:r>
              <a:rPr lang="en"/>
              <a:t>What?  Where?  When?</a:t>
            </a:r>
            <a:endParaRPr/>
          </a:p>
          <a:p>
            <a:pPr indent="-342900" lvl="0" marL="457200" rtl="0" algn="l">
              <a:spcBef>
                <a:spcPts val="0"/>
              </a:spcBef>
              <a:spcAft>
                <a:spcPts val="0"/>
              </a:spcAft>
              <a:buSzPts val="1800"/>
              <a:buChar char="●"/>
            </a:pPr>
            <a:r>
              <a:rPr lang="en"/>
              <a:t>Wrap up</a:t>
            </a:r>
            <a:endParaRPr/>
          </a:p>
        </p:txBody>
      </p:sp>
      <p:pic>
        <p:nvPicPr>
          <p:cNvPr id="77" name="Google Shape;77;p14"/>
          <p:cNvPicPr preferRelativeResize="0"/>
          <p:nvPr/>
        </p:nvPicPr>
        <p:blipFill rotWithShape="1">
          <a:blip r:embed="rId3">
            <a:alphaModFix/>
          </a:blip>
          <a:srcRect b="21067" l="0" r="0" t="0"/>
          <a:stretch/>
        </p:blipFill>
        <p:spPr>
          <a:xfrm>
            <a:off x="7830734" y="187079"/>
            <a:ext cx="1071904" cy="338179"/>
          </a:xfrm>
          <a:prstGeom prst="rect">
            <a:avLst/>
          </a:prstGeom>
          <a:noFill/>
          <a:ln>
            <a:noFill/>
          </a:ln>
        </p:spPr>
      </p:pic>
      <p:sp>
        <p:nvSpPr>
          <p:cNvPr id="78" name="Google Shape;78;p14"/>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a</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84" name="Google Shape;84;p15"/>
          <p:cNvSpPr txBox="1"/>
          <p:nvPr>
            <p:ph idx="1" type="body"/>
          </p:nvPr>
        </p:nvSpPr>
        <p:spPr>
          <a:xfrm>
            <a:off x="445425" y="1331125"/>
            <a:ext cx="8368200" cy="3381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400"/>
              <a:t>Client: Pop-up café</a:t>
            </a:r>
            <a:endParaRPr sz="6400"/>
          </a:p>
          <a:p>
            <a:pPr indent="-330200" lvl="0" marL="457200" rtl="0" algn="l">
              <a:spcBef>
                <a:spcPts val="1200"/>
              </a:spcBef>
              <a:spcAft>
                <a:spcPts val="0"/>
              </a:spcAft>
              <a:buSzPct val="100000"/>
              <a:buChar char="●"/>
            </a:pPr>
            <a:r>
              <a:rPr lang="en" sz="6400"/>
              <a:t>Who want us to help them log and track orders </a:t>
            </a:r>
            <a:endParaRPr sz="6400"/>
          </a:p>
          <a:p>
            <a:pPr indent="-330200" lvl="0" marL="457200" rtl="0" algn="l">
              <a:spcBef>
                <a:spcPts val="0"/>
              </a:spcBef>
              <a:spcAft>
                <a:spcPts val="0"/>
              </a:spcAft>
              <a:buSzPct val="100000"/>
              <a:buChar char="●"/>
            </a:pPr>
            <a:r>
              <a:rPr lang="en" sz="6400"/>
              <a:t>To track transactions across all outlets for new and returning customers  </a:t>
            </a:r>
            <a:endParaRPr sz="6400"/>
          </a:p>
          <a:p>
            <a:pPr indent="-330200" lvl="0" marL="457200" rtl="0" algn="l">
              <a:spcBef>
                <a:spcPts val="0"/>
              </a:spcBef>
              <a:spcAft>
                <a:spcPts val="0"/>
              </a:spcAft>
              <a:buSzPct val="100000"/>
              <a:buChar char="●"/>
            </a:pPr>
            <a:r>
              <a:rPr lang="en" sz="6400"/>
              <a:t>Identify the latest trends and make business decisions, to maximise revenue and profits</a:t>
            </a:r>
            <a:endParaRPr sz="6400"/>
          </a:p>
          <a:p>
            <a:pPr indent="-330200" lvl="0" marL="457200" rtl="0" algn="l">
              <a:spcBef>
                <a:spcPts val="0"/>
              </a:spcBef>
              <a:spcAft>
                <a:spcPts val="0"/>
              </a:spcAft>
              <a:buSzPct val="100000"/>
              <a:buChar char="●"/>
            </a:pPr>
            <a:r>
              <a:rPr lang="en" sz="6400"/>
              <a:t>Current software has limitations and is time consuming to gather reports from all branches</a:t>
            </a:r>
            <a:endParaRPr sz="6400"/>
          </a:p>
          <a:p>
            <a:pPr indent="0" lvl="0" marL="0" rtl="0" algn="l">
              <a:spcBef>
                <a:spcPts val="1200"/>
              </a:spcBef>
              <a:spcAft>
                <a:spcPts val="0"/>
              </a:spcAft>
              <a:buNone/>
            </a:pPr>
            <a:r>
              <a:rPr lang="en" sz="6400"/>
              <a:t>Our</a:t>
            </a:r>
            <a:r>
              <a:rPr lang="en" sz="6400"/>
              <a:t> Approach</a:t>
            </a:r>
            <a:endParaRPr sz="6400"/>
          </a:p>
          <a:p>
            <a:pPr indent="-330200" lvl="0" marL="457200" rtl="0" algn="l">
              <a:spcBef>
                <a:spcPts val="1200"/>
              </a:spcBef>
              <a:spcAft>
                <a:spcPts val="0"/>
              </a:spcAft>
              <a:buSzPct val="100000"/>
              <a:buChar char="●"/>
            </a:pPr>
            <a:r>
              <a:rPr lang="en" sz="6400"/>
              <a:t>B</a:t>
            </a:r>
            <a:r>
              <a:rPr lang="en" sz="6400"/>
              <a:t>uilding a fully scalable ETL (Extract, Transform, Load) pipeline to handle large volumes of transaction data from multiple stores</a:t>
            </a:r>
            <a:endParaRPr sz="6400"/>
          </a:p>
          <a:p>
            <a:pPr indent="-330200" lvl="0" marL="457200" rtl="0" algn="l">
              <a:spcBef>
                <a:spcPts val="0"/>
              </a:spcBef>
              <a:spcAft>
                <a:spcPts val="0"/>
              </a:spcAft>
              <a:buSzPct val="100000"/>
              <a:buChar char="●"/>
            </a:pPr>
            <a:r>
              <a:rPr lang="en" sz="6400"/>
              <a:t>Use Grafana for data visualization by querying on the transformed data, enabling the client to identify company-wide trends and insights</a:t>
            </a:r>
            <a:endParaRPr sz="6400"/>
          </a:p>
          <a:p>
            <a:pPr indent="0" lvl="0" marL="0" rtl="0" algn="l">
              <a:spcBef>
                <a:spcPts val="1200"/>
              </a:spcBef>
              <a:spcAft>
                <a:spcPts val="0"/>
              </a:spcAft>
              <a:buNone/>
            </a:pPr>
            <a:r>
              <a:t/>
            </a:r>
            <a:endParaRPr sz="4300"/>
          </a:p>
          <a:p>
            <a:pPr indent="0" lvl="0" marL="0" rtl="0" algn="l">
              <a:spcBef>
                <a:spcPts val="1200"/>
              </a:spcBef>
              <a:spcAft>
                <a:spcPts val="0"/>
              </a:spcAft>
              <a:buNone/>
            </a:pPr>
            <a:r>
              <a:t/>
            </a:r>
            <a:endParaRPr sz="4300"/>
          </a:p>
          <a:p>
            <a:pPr indent="0" lvl="0" marL="0" rtl="0" algn="l">
              <a:spcBef>
                <a:spcPts val="1200"/>
              </a:spcBef>
              <a:spcAft>
                <a:spcPts val="0"/>
              </a:spcAft>
              <a:buNone/>
            </a:pPr>
            <a:r>
              <a:t/>
            </a:r>
            <a:endParaRPr sz="4300"/>
          </a:p>
          <a:p>
            <a:pPr indent="0" lvl="0" marL="0" rtl="0" algn="l">
              <a:spcBef>
                <a:spcPts val="1200"/>
              </a:spcBef>
              <a:spcAft>
                <a:spcPts val="0"/>
              </a:spcAft>
              <a:buNone/>
            </a:pPr>
            <a:r>
              <a:t/>
            </a:r>
            <a:endParaRPr sz="4300"/>
          </a:p>
          <a:p>
            <a:pPr indent="0" lvl="0" marL="0" rtl="0" algn="l">
              <a:spcBef>
                <a:spcPts val="1200"/>
              </a:spcBef>
              <a:spcAft>
                <a:spcPts val="1200"/>
              </a:spcAft>
              <a:buNone/>
            </a:pPr>
            <a:r>
              <a:t/>
            </a:r>
            <a:endParaRPr/>
          </a:p>
        </p:txBody>
      </p:sp>
      <p:pic>
        <p:nvPicPr>
          <p:cNvPr id="85" name="Google Shape;85;p15"/>
          <p:cNvPicPr preferRelativeResize="0"/>
          <p:nvPr/>
        </p:nvPicPr>
        <p:blipFill rotWithShape="1">
          <a:blip r:embed="rId3">
            <a:alphaModFix/>
          </a:blip>
          <a:srcRect b="21067" l="0" r="0" t="0"/>
          <a:stretch/>
        </p:blipFill>
        <p:spPr>
          <a:xfrm>
            <a:off x="7672034" y="157604"/>
            <a:ext cx="1071904" cy="338179"/>
          </a:xfrm>
          <a:prstGeom prst="rect">
            <a:avLst/>
          </a:prstGeom>
          <a:noFill/>
          <a:ln>
            <a:noFill/>
          </a:ln>
        </p:spPr>
      </p:pic>
      <p:sp>
        <p:nvSpPr>
          <p:cNvPr id="86" name="Google Shape;86;p15"/>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a</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43850" y="458025"/>
            <a:ext cx="8412600" cy="686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rPr lang="en" sz="3333"/>
              <a:t>Technologies</a:t>
            </a:r>
            <a:endParaRPr sz="3333"/>
          </a:p>
        </p:txBody>
      </p:sp>
      <p:pic>
        <p:nvPicPr>
          <p:cNvPr id="92" name="Google Shape;92;p16"/>
          <p:cNvPicPr preferRelativeResize="0"/>
          <p:nvPr/>
        </p:nvPicPr>
        <p:blipFill rotWithShape="1">
          <a:blip r:embed="rId3">
            <a:alphaModFix/>
          </a:blip>
          <a:srcRect b="21067" l="0" r="0" t="0"/>
          <a:stretch/>
        </p:blipFill>
        <p:spPr>
          <a:xfrm>
            <a:off x="7845584" y="220029"/>
            <a:ext cx="1071904" cy="338179"/>
          </a:xfrm>
          <a:prstGeom prst="rect">
            <a:avLst/>
          </a:prstGeom>
          <a:noFill/>
          <a:ln>
            <a:noFill/>
          </a:ln>
        </p:spPr>
      </p:pic>
      <p:sp>
        <p:nvSpPr>
          <p:cNvPr id="93" name="Google Shape;93;p16"/>
          <p:cNvSpPr txBox="1"/>
          <p:nvPr>
            <p:ph idx="1" type="body"/>
          </p:nvPr>
        </p:nvSpPr>
        <p:spPr>
          <a:xfrm>
            <a:off x="869100" y="1463725"/>
            <a:ext cx="7962600" cy="3319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600"/>
              <a:t>Python:</a:t>
            </a:r>
            <a:r>
              <a:rPr lang="en" sz="1600"/>
              <a:t> </a:t>
            </a:r>
            <a:endParaRPr sz="1600"/>
          </a:p>
          <a:p>
            <a:pPr indent="0" lvl="0" marL="0" rtl="0" algn="just">
              <a:lnSpc>
                <a:spcPct val="100000"/>
              </a:lnSpc>
              <a:spcBef>
                <a:spcPts val="1200"/>
              </a:spcBef>
              <a:spcAft>
                <a:spcPts val="0"/>
              </a:spcAft>
              <a:buNone/>
            </a:pPr>
            <a:r>
              <a:rPr lang="en" sz="1600"/>
              <a:t>Developing our application</a:t>
            </a:r>
            <a:endParaRPr sz="1600"/>
          </a:p>
          <a:p>
            <a:pPr indent="0" lvl="0" marL="0" rtl="0" algn="just">
              <a:lnSpc>
                <a:spcPct val="100000"/>
              </a:lnSpc>
              <a:spcBef>
                <a:spcPts val="1200"/>
              </a:spcBef>
              <a:spcAft>
                <a:spcPts val="0"/>
              </a:spcAft>
              <a:buNone/>
            </a:pPr>
            <a:r>
              <a:t/>
            </a:r>
            <a:endParaRPr sz="1600"/>
          </a:p>
          <a:p>
            <a:pPr indent="0" lvl="0" marL="0" rtl="0" algn="just">
              <a:lnSpc>
                <a:spcPct val="100000"/>
              </a:lnSpc>
              <a:spcBef>
                <a:spcPts val="1200"/>
              </a:spcBef>
              <a:spcAft>
                <a:spcPts val="0"/>
              </a:spcAft>
              <a:buNone/>
            </a:pPr>
            <a:r>
              <a:rPr b="1" lang="en" sz="1600"/>
              <a:t>RDBMS: </a:t>
            </a:r>
            <a:endParaRPr b="1" sz="1600"/>
          </a:p>
          <a:p>
            <a:pPr indent="0" lvl="0" marL="0" rtl="0" algn="just">
              <a:lnSpc>
                <a:spcPct val="100000"/>
              </a:lnSpc>
              <a:spcBef>
                <a:spcPts val="1200"/>
              </a:spcBef>
              <a:spcAft>
                <a:spcPts val="0"/>
              </a:spcAft>
              <a:buNone/>
            </a:pPr>
            <a:r>
              <a:rPr lang="en" sz="1600"/>
              <a:t>Postgresql</a:t>
            </a:r>
            <a:endParaRPr sz="1600"/>
          </a:p>
          <a:p>
            <a:pPr indent="0" lvl="0" marL="0" rtl="0" algn="just">
              <a:lnSpc>
                <a:spcPct val="100000"/>
              </a:lnSpc>
              <a:spcBef>
                <a:spcPts val="1200"/>
              </a:spcBef>
              <a:spcAft>
                <a:spcPts val="0"/>
              </a:spcAft>
              <a:buNone/>
            </a:pPr>
            <a:r>
              <a:t/>
            </a:r>
            <a:endParaRPr sz="1600"/>
          </a:p>
          <a:p>
            <a:pPr indent="0" lvl="0" marL="0" rtl="0" algn="just">
              <a:lnSpc>
                <a:spcPct val="100000"/>
              </a:lnSpc>
              <a:spcBef>
                <a:spcPts val="1200"/>
              </a:spcBef>
              <a:spcAft>
                <a:spcPts val="0"/>
              </a:spcAft>
              <a:buNone/>
            </a:pPr>
            <a:r>
              <a:rPr b="1" lang="en" sz="1600"/>
              <a:t>GitHub:</a:t>
            </a:r>
            <a:r>
              <a:rPr lang="en" sz="1600"/>
              <a:t>  </a:t>
            </a:r>
            <a:endParaRPr sz="1600"/>
          </a:p>
          <a:p>
            <a:pPr indent="0" lvl="0" marL="0" rtl="0" algn="just">
              <a:lnSpc>
                <a:spcPct val="100000"/>
              </a:lnSpc>
              <a:spcBef>
                <a:spcPts val="1200"/>
              </a:spcBef>
              <a:spcAft>
                <a:spcPts val="0"/>
              </a:spcAft>
              <a:buNone/>
            </a:pPr>
            <a:r>
              <a:rPr lang="en" sz="1600"/>
              <a:t>Source control</a:t>
            </a:r>
            <a:endParaRPr sz="1600"/>
          </a:p>
          <a:p>
            <a:pPr indent="0" lvl="0" marL="0" rtl="0" algn="l">
              <a:spcBef>
                <a:spcPts val="1200"/>
              </a:spcBef>
              <a:spcAft>
                <a:spcPts val="1200"/>
              </a:spcAft>
              <a:buNone/>
            </a:pPr>
            <a:r>
              <a:t/>
            </a:r>
            <a:endParaRPr/>
          </a:p>
        </p:txBody>
      </p:sp>
      <p:sp>
        <p:nvSpPr>
          <p:cNvPr id="94" name="Google Shape;94;p16"/>
          <p:cNvSpPr txBox="1"/>
          <p:nvPr>
            <p:ph idx="2" type="body"/>
          </p:nvPr>
        </p:nvSpPr>
        <p:spPr>
          <a:xfrm>
            <a:off x="4877900" y="1463725"/>
            <a:ext cx="3999900" cy="35931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b="1" lang="en" sz="1600"/>
              <a:t>AWS Services:</a:t>
            </a:r>
            <a:r>
              <a:rPr lang="en" sz="1600"/>
              <a:t>  </a:t>
            </a:r>
            <a:endParaRPr sz="1600"/>
          </a:p>
          <a:p>
            <a:pPr indent="0" lvl="0" marL="0" rtl="0" algn="l">
              <a:lnSpc>
                <a:spcPct val="140000"/>
              </a:lnSpc>
              <a:spcBef>
                <a:spcPts val="1200"/>
              </a:spcBef>
              <a:spcAft>
                <a:spcPts val="0"/>
              </a:spcAft>
              <a:buNone/>
            </a:pPr>
            <a:r>
              <a:rPr lang="en" sz="1600"/>
              <a:t>ETL from S3 to Redshift Data warehouse</a:t>
            </a:r>
            <a:endParaRPr sz="1600"/>
          </a:p>
          <a:p>
            <a:pPr indent="0" lvl="0" marL="0" rtl="0" algn="l">
              <a:lnSpc>
                <a:spcPct val="140000"/>
              </a:lnSpc>
              <a:spcBef>
                <a:spcPts val="1200"/>
              </a:spcBef>
              <a:spcAft>
                <a:spcPts val="0"/>
              </a:spcAft>
              <a:buNone/>
            </a:pPr>
            <a:r>
              <a:rPr b="1" lang="en" sz="1600"/>
              <a:t>Grafana:</a:t>
            </a:r>
            <a:r>
              <a:rPr lang="en" sz="1600"/>
              <a:t> </a:t>
            </a:r>
            <a:endParaRPr sz="1600"/>
          </a:p>
          <a:p>
            <a:pPr indent="0" lvl="0" marL="0" rtl="0" algn="l">
              <a:lnSpc>
                <a:spcPct val="140000"/>
              </a:lnSpc>
              <a:spcBef>
                <a:spcPts val="1200"/>
              </a:spcBef>
              <a:spcAft>
                <a:spcPts val="0"/>
              </a:spcAft>
              <a:buNone/>
            </a:pPr>
            <a:r>
              <a:rPr lang="en" sz="1600"/>
              <a:t>Application monitoring &amp; Visualisation</a:t>
            </a:r>
            <a:endParaRPr sz="1600"/>
          </a:p>
          <a:p>
            <a:pPr indent="0" lvl="0" marL="0" rtl="0" algn="just">
              <a:lnSpc>
                <a:spcPct val="140000"/>
              </a:lnSpc>
              <a:spcBef>
                <a:spcPts val="1200"/>
              </a:spcBef>
              <a:spcAft>
                <a:spcPts val="0"/>
              </a:spcAft>
              <a:buNone/>
            </a:pPr>
            <a:r>
              <a:rPr b="1" lang="en" sz="1600"/>
              <a:t>Trello:</a:t>
            </a:r>
            <a:r>
              <a:rPr lang="en" sz="1600"/>
              <a:t>  </a:t>
            </a:r>
            <a:endParaRPr sz="1600"/>
          </a:p>
          <a:p>
            <a:pPr indent="0" lvl="0" marL="0" rtl="0" algn="just">
              <a:lnSpc>
                <a:spcPct val="140000"/>
              </a:lnSpc>
              <a:spcBef>
                <a:spcPts val="1200"/>
              </a:spcBef>
              <a:spcAft>
                <a:spcPts val="0"/>
              </a:spcAft>
              <a:buNone/>
            </a:pPr>
            <a:r>
              <a:rPr lang="en" sz="1600"/>
              <a:t>Agile project management principles - SCRUM sprints</a:t>
            </a:r>
            <a:endParaRPr sz="1600"/>
          </a:p>
          <a:p>
            <a:pPr indent="0" lvl="0" marL="0" rtl="0" algn="l">
              <a:spcBef>
                <a:spcPts val="1200"/>
              </a:spcBef>
              <a:spcAft>
                <a:spcPts val="1200"/>
              </a:spcAft>
              <a:buNone/>
            </a:pPr>
            <a:r>
              <a:t/>
            </a:r>
            <a:endParaRPr sz="1600"/>
          </a:p>
        </p:txBody>
      </p:sp>
      <p:pic>
        <p:nvPicPr>
          <p:cNvPr id="95" name="Google Shape;95;p16">
            <a:hlinkClick r:id="rId4"/>
          </p:cNvPr>
          <p:cNvPicPr preferRelativeResize="0"/>
          <p:nvPr/>
        </p:nvPicPr>
        <p:blipFill>
          <a:blip r:embed="rId5">
            <a:alphaModFix/>
          </a:blip>
          <a:stretch>
            <a:fillRect/>
          </a:stretch>
        </p:blipFill>
        <p:spPr>
          <a:xfrm>
            <a:off x="439148" y="1585125"/>
            <a:ext cx="429952" cy="429952"/>
          </a:xfrm>
          <a:prstGeom prst="rect">
            <a:avLst/>
          </a:prstGeom>
          <a:noFill/>
          <a:ln>
            <a:noFill/>
          </a:ln>
        </p:spPr>
      </p:pic>
      <p:pic>
        <p:nvPicPr>
          <p:cNvPr id="96" name="Google Shape;96;p16">
            <a:hlinkClick r:id="rId6"/>
          </p:cNvPr>
          <p:cNvPicPr preferRelativeResize="0"/>
          <p:nvPr/>
        </p:nvPicPr>
        <p:blipFill>
          <a:blip r:embed="rId7">
            <a:alphaModFix/>
          </a:blip>
          <a:stretch>
            <a:fillRect/>
          </a:stretch>
        </p:blipFill>
        <p:spPr>
          <a:xfrm>
            <a:off x="439138" y="2602867"/>
            <a:ext cx="429974" cy="607974"/>
          </a:xfrm>
          <a:prstGeom prst="rect">
            <a:avLst/>
          </a:prstGeom>
          <a:noFill/>
          <a:ln>
            <a:noFill/>
          </a:ln>
        </p:spPr>
      </p:pic>
      <p:pic>
        <p:nvPicPr>
          <p:cNvPr id="97" name="Google Shape;97;p16">
            <a:hlinkClick r:id="rId8"/>
          </p:cNvPr>
          <p:cNvPicPr preferRelativeResize="0"/>
          <p:nvPr/>
        </p:nvPicPr>
        <p:blipFill>
          <a:blip r:embed="rId9">
            <a:alphaModFix/>
          </a:blip>
          <a:stretch>
            <a:fillRect/>
          </a:stretch>
        </p:blipFill>
        <p:spPr>
          <a:xfrm>
            <a:off x="4309375" y="1585117"/>
            <a:ext cx="525250" cy="315150"/>
          </a:xfrm>
          <a:prstGeom prst="rect">
            <a:avLst/>
          </a:prstGeom>
          <a:noFill/>
          <a:ln>
            <a:noFill/>
          </a:ln>
        </p:spPr>
      </p:pic>
      <p:pic>
        <p:nvPicPr>
          <p:cNvPr id="98" name="Google Shape;98;p16">
            <a:hlinkClick r:id="rId10"/>
          </p:cNvPr>
          <p:cNvPicPr preferRelativeResize="0"/>
          <p:nvPr/>
        </p:nvPicPr>
        <p:blipFill>
          <a:blip r:embed="rId11">
            <a:alphaModFix/>
          </a:blip>
          <a:stretch>
            <a:fillRect/>
          </a:stretch>
        </p:blipFill>
        <p:spPr>
          <a:xfrm>
            <a:off x="4309375" y="2602883"/>
            <a:ext cx="525250" cy="458867"/>
          </a:xfrm>
          <a:prstGeom prst="rect">
            <a:avLst/>
          </a:prstGeom>
          <a:noFill/>
          <a:ln>
            <a:noFill/>
          </a:ln>
        </p:spPr>
      </p:pic>
      <p:pic>
        <p:nvPicPr>
          <p:cNvPr id="99" name="Google Shape;99;p16">
            <a:hlinkClick r:id="rId12"/>
          </p:cNvPr>
          <p:cNvPicPr preferRelativeResize="0"/>
          <p:nvPr/>
        </p:nvPicPr>
        <p:blipFill>
          <a:blip r:embed="rId13">
            <a:alphaModFix/>
          </a:blip>
          <a:stretch>
            <a:fillRect/>
          </a:stretch>
        </p:blipFill>
        <p:spPr>
          <a:xfrm>
            <a:off x="4244850" y="3722025"/>
            <a:ext cx="610577" cy="338176"/>
          </a:xfrm>
          <a:prstGeom prst="rect">
            <a:avLst/>
          </a:prstGeom>
          <a:noFill/>
          <a:ln>
            <a:noFill/>
          </a:ln>
        </p:spPr>
      </p:pic>
      <p:pic>
        <p:nvPicPr>
          <p:cNvPr id="100" name="Google Shape;100;p16"/>
          <p:cNvPicPr preferRelativeResize="0"/>
          <p:nvPr/>
        </p:nvPicPr>
        <p:blipFill>
          <a:blip r:embed="rId14">
            <a:alphaModFix/>
          </a:blip>
          <a:stretch>
            <a:fillRect/>
          </a:stretch>
        </p:blipFill>
        <p:spPr>
          <a:xfrm>
            <a:off x="391500" y="3863800"/>
            <a:ext cx="525250" cy="525250"/>
          </a:xfrm>
          <a:prstGeom prst="rect">
            <a:avLst/>
          </a:prstGeom>
          <a:noFill/>
          <a:ln>
            <a:noFill/>
          </a:ln>
        </p:spPr>
      </p:pic>
      <p:sp>
        <p:nvSpPr>
          <p:cNvPr id="101" name="Google Shape;101;p16"/>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type="title"/>
          </p:nvPr>
        </p:nvSpPr>
        <p:spPr>
          <a:xfrm>
            <a:off x="387888" y="1172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Star schema</a:t>
            </a:r>
            <a:endParaRPr/>
          </a:p>
        </p:txBody>
      </p:sp>
      <p:pic>
        <p:nvPicPr>
          <p:cNvPr id="107" name="Google Shape;107;p17"/>
          <p:cNvPicPr preferRelativeResize="0"/>
          <p:nvPr/>
        </p:nvPicPr>
        <p:blipFill rotWithShape="1">
          <a:blip r:embed="rId3">
            <a:alphaModFix/>
          </a:blip>
          <a:srcRect b="21067" l="0" r="0" t="0"/>
          <a:stretch/>
        </p:blipFill>
        <p:spPr>
          <a:xfrm>
            <a:off x="7672034" y="157604"/>
            <a:ext cx="1071904" cy="338179"/>
          </a:xfrm>
          <a:prstGeom prst="rect">
            <a:avLst/>
          </a:prstGeom>
          <a:noFill/>
          <a:ln>
            <a:noFill/>
          </a:ln>
        </p:spPr>
      </p:pic>
      <p:sp>
        <p:nvSpPr>
          <p:cNvPr id="108" name="Google Shape;108;p17"/>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s</a:t>
            </a:r>
            <a:endParaRPr sz="1800"/>
          </a:p>
        </p:txBody>
      </p:sp>
      <p:pic>
        <p:nvPicPr>
          <p:cNvPr id="109" name="Google Shape;109;p17"/>
          <p:cNvPicPr preferRelativeResize="0"/>
          <p:nvPr/>
        </p:nvPicPr>
        <p:blipFill>
          <a:blip r:embed="rId4">
            <a:alphaModFix/>
          </a:blip>
          <a:stretch>
            <a:fillRect/>
          </a:stretch>
        </p:blipFill>
        <p:spPr>
          <a:xfrm>
            <a:off x="1605885" y="1181872"/>
            <a:ext cx="5932225" cy="382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387900" y="3704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ETL P</a:t>
            </a:r>
            <a:r>
              <a:rPr lang="en"/>
              <a:t>ipeline</a:t>
            </a:r>
            <a:r>
              <a:rPr lang="en"/>
              <a:t> A</a:t>
            </a:r>
            <a:r>
              <a:rPr lang="en"/>
              <a:t>rchitecture</a:t>
            </a:r>
            <a:endParaRPr/>
          </a:p>
        </p:txBody>
      </p:sp>
      <p:sp>
        <p:nvSpPr>
          <p:cNvPr id="115" name="Google Shape;115;p18"/>
          <p:cNvSpPr txBox="1"/>
          <p:nvPr>
            <p:ph idx="1" type="body"/>
          </p:nvPr>
        </p:nvSpPr>
        <p:spPr>
          <a:xfrm>
            <a:off x="280050" y="1101500"/>
            <a:ext cx="8475900" cy="346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18"/>
          <p:cNvPicPr preferRelativeResize="0"/>
          <p:nvPr/>
        </p:nvPicPr>
        <p:blipFill rotWithShape="1">
          <a:blip r:embed="rId3">
            <a:alphaModFix/>
          </a:blip>
          <a:srcRect b="21067" l="0" r="0" t="0"/>
          <a:stretch/>
        </p:blipFill>
        <p:spPr>
          <a:xfrm>
            <a:off x="7672034" y="233804"/>
            <a:ext cx="1071904" cy="338179"/>
          </a:xfrm>
          <a:prstGeom prst="rect">
            <a:avLst/>
          </a:prstGeom>
          <a:noFill/>
          <a:ln>
            <a:noFill/>
          </a:ln>
        </p:spPr>
      </p:pic>
      <p:sp>
        <p:nvSpPr>
          <p:cNvPr id="117" name="Google Shape;117;p18"/>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a</a:t>
            </a:r>
            <a:endParaRPr sz="1800"/>
          </a:p>
        </p:txBody>
      </p:sp>
      <p:pic>
        <p:nvPicPr>
          <p:cNvPr id="118" name="Google Shape;118;p18"/>
          <p:cNvPicPr preferRelativeResize="0"/>
          <p:nvPr/>
        </p:nvPicPr>
        <p:blipFill>
          <a:blip r:embed="rId4">
            <a:alphaModFix/>
          </a:blip>
          <a:stretch>
            <a:fillRect/>
          </a:stretch>
        </p:blipFill>
        <p:spPr>
          <a:xfrm>
            <a:off x="280200" y="1056575"/>
            <a:ext cx="8559898" cy="3849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0250" y="4957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Extract / Clean</a:t>
            </a:r>
            <a:endParaRPr/>
          </a:p>
        </p:txBody>
      </p:sp>
      <p:sp>
        <p:nvSpPr>
          <p:cNvPr id="124" name="Google Shape;124;p19"/>
          <p:cNvSpPr txBox="1"/>
          <p:nvPr>
            <p:ph idx="1" type="body"/>
          </p:nvPr>
        </p:nvSpPr>
        <p:spPr>
          <a:xfrm>
            <a:off x="375750" y="1299300"/>
            <a:ext cx="8679000" cy="3537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sz="1600"/>
              <a:t>Raw d</a:t>
            </a:r>
            <a:r>
              <a:rPr lang="en" sz="1600"/>
              <a:t>ata extracted from CSV file &amp; read as</a:t>
            </a:r>
            <a:r>
              <a:rPr lang="en" sz="1600"/>
              <a:t> dataframe (Data Ingestion)</a:t>
            </a:r>
            <a:endParaRPr sz="1600"/>
          </a:p>
        </p:txBody>
      </p:sp>
      <p:pic>
        <p:nvPicPr>
          <p:cNvPr id="125" name="Google Shape;125;p19"/>
          <p:cNvPicPr preferRelativeResize="0"/>
          <p:nvPr/>
        </p:nvPicPr>
        <p:blipFill rotWithShape="1">
          <a:blip r:embed="rId3">
            <a:alphaModFix/>
          </a:blip>
          <a:srcRect b="21067" l="0" r="0" t="0"/>
          <a:stretch/>
        </p:blipFill>
        <p:spPr>
          <a:xfrm>
            <a:off x="7672034" y="157604"/>
            <a:ext cx="1071904" cy="338179"/>
          </a:xfrm>
          <a:prstGeom prst="rect">
            <a:avLst/>
          </a:prstGeom>
          <a:noFill/>
          <a:ln>
            <a:noFill/>
          </a:ln>
        </p:spPr>
      </p:pic>
      <p:pic>
        <p:nvPicPr>
          <p:cNvPr id="126" name="Google Shape;126;p19"/>
          <p:cNvPicPr preferRelativeResize="0"/>
          <p:nvPr/>
        </p:nvPicPr>
        <p:blipFill>
          <a:blip r:embed="rId4">
            <a:alphaModFix/>
          </a:blip>
          <a:stretch>
            <a:fillRect/>
          </a:stretch>
        </p:blipFill>
        <p:spPr>
          <a:xfrm>
            <a:off x="829500" y="2242225"/>
            <a:ext cx="1146149" cy="1182001"/>
          </a:xfrm>
          <a:prstGeom prst="rect">
            <a:avLst/>
          </a:prstGeom>
          <a:noFill/>
          <a:ln>
            <a:noFill/>
          </a:ln>
        </p:spPr>
      </p:pic>
      <p:pic>
        <p:nvPicPr>
          <p:cNvPr id="127" name="Google Shape;127;p19"/>
          <p:cNvPicPr preferRelativeResize="0"/>
          <p:nvPr/>
        </p:nvPicPr>
        <p:blipFill>
          <a:blip r:embed="rId5">
            <a:alphaModFix/>
          </a:blip>
          <a:stretch>
            <a:fillRect/>
          </a:stretch>
        </p:blipFill>
        <p:spPr>
          <a:xfrm>
            <a:off x="4779450" y="1976226"/>
            <a:ext cx="3964499" cy="2341150"/>
          </a:xfrm>
          <a:prstGeom prst="rect">
            <a:avLst/>
          </a:prstGeom>
          <a:noFill/>
          <a:ln>
            <a:noFill/>
          </a:ln>
        </p:spPr>
      </p:pic>
      <p:pic>
        <p:nvPicPr>
          <p:cNvPr id="128" name="Google Shape;128;p19"/>
          <p:cNvPicPr preferRelativeResize="0"/>
          <p:nvPr/>
        </p:nvPicPr>
        <p:blipFill>
          <a:blip r:embed="rId6">
            <a:alphaModFix/>
          </a:blip>
          <a:stretch>
            <a:fillRect/>
          </a:stretch>
        </p:blipFill>
        <p:spPr>
          <a:xfrm>
            <a:off x="2809775" y="2242213"/>
            <a:ext cx="1381575" cy="378075"/>
          </a:xfrm>
          <a:prstGeom prst="rect">
            <a:avLst/>
          </a:prstGeom>
          <a:noFill/>
          <a:ln>
            <a:noFill/>
          </a:ln>
        </p:spPr>
      </p:pic>
      <p:grpSp>
        <p:nvGrpSpPr>
          <p:cNvPr id="129" name="Google Shape;129;p19"/>
          <p:cNvGrpSpPr/>
          <p:nvPr/>
        </p:nvGrpSpPr>
        <p:grpSpPr>
          <a:xfrm>
            <a:off x="2558988" y="2760800"/>
            <a:ext cx="2013000" cy="1114449"/>
            <a:chOff x="2639875" y="2459575"/>
            <a:chExt cx="2013000" cy="1114449"/>
          </a:xfrm>
        </p:grpSpPr>
        <p:pic>
          <p:nvPicPr>
            <p:cNvPr id="130" name="Google Shape;130;p19"/>
            <p:cNvPicPr preferRelativeResize="0"/>
            <p:nvPr/>
          </p:nvPicPr>
          <p:blipFill>
            <a:blip r:embed="rId7">
              <a:alphaModFix/>
            </a:blip>
            <a:stretch>
              <a:fillRect/>
            </a:stretch>
          </p:blipFill>
          <p:spPr>
            <a:xfrm>
              <a:off x="3359459" y="3077400"/>
              <a:ext cx="497376" cy="496624"/>
            </a:xfrm>
            <a:prstGeom prst="rect">
              <a:avLst/>
            </a:prstGeom>
            <a:noFill/>
            <a:ln>
              <a:noFill/>
            </a:ln>
          </p:spPr>
        </p:pic>
        <p:sp>
          <p:nvSpPr>
            <p:cNvPr id="131" name="Google Shape;131;p19"/>
            <p:cNvSpPr/>
            <p:nvPr/>
          </p:nvSpPr>
          <p:spPr>
            <a:xfrm>
              <a:off x="2639875" y="2459575"/>
              <a:ext cx="2013000" cy="5103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EXTRACT</a:t>
              </a:r>
              <a:endParaRPr/>
            </a:p>
          </p:txBody>
        </p:sp>
      </p:grpSp>
      <p:sp>
        <p:nvSpPr>
          <p:cNvPr id="132" name="Google Shape;132;p19"/>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a</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Transform</a:t>
            </a:r>
            <a:endParaRPr/>
          </a:p>
        </p:txBody>
      </p:sp>
      <p:sp>
        <p:nvSpPr>
          <p:cNvPr id="138" name="Google Shape;138;p20"/>
          <p:cNvSpPr txBox="1"/>
          <p:nvPr>
            <p:ph idx="1" type="body"/>
          </p:nvPr>
        </p:nvSpPr>
        <p:spPr>
          <a:xfrm>
            <a:off x="461725" y="1246600"/>
            <a:ext cx="8621700" cy="366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Dataframe transformed into enriched dataframe with desired schema and respective values</a:t>
            </a:r>
            <a:endParaRPr sz="1600"/>
          </a:p>
        </p:txBody>
      </p:sp>
      <p:pic>
        <p:nvPicPr>
          <p:cNvPr id="139" name="Google Shape;139;p20"/>
          <p:cNvPicPr preferRelativeResize="0"/>
          <p:nvPr/>
        </p:nvPicPr>
        <p:blipFill rotWithShape="1">
          <a:blip r:embed="rId3">
            <a:alphaModFix/>
          </a:blip>
          <a:srcRect b="21067" l="0" r="0" t="0"/>
          <a:stretch/>
        </p:blipFill>
        <p:spPr>
          <a:xfrm>
            <a:off x="7672034" y="157604"/>
            <a:ext cx="1071904" cy="338179"/>
          </a:xfrm>
          <a:prstGeom prst="rect">
            <a:avLst/>
          </a:prstGeom>
          <a:noFill/>
          <a:ln>
            <a:noFill/>
          </a:ln>
        </p:spPr>
      </p:pic>
      <p:pic>
        <p:nvPicPr>
          <p:cNvPr id="140" name="Google Shape;140;p20"/>
          <p:cNvPicPr preferRelativeResize="0"/>
          <p:nvPr/>
        </p:nvPicPr>
        <p:blipFill>
          <a:blip r:embed="rId4">
            <a:alphaModFix/>
          </a:blip>
          <a:stretch>
            <a:fillRect/>
          </a:stretch>
        </p:blipFill>
        <p:spPr>
          <a:xfrm>
            <a:off x="3684788" y="2846388"/>
            <a:ext cx="1513025" cy="1513025"/>
          </a:xfrm>
          <a:prstGeom prst="rect">
            <a:avLst/>
          </a:prstGeom>
          <a:noFill/>
          <a:ln>
            <a:noFill/>
          </a:ln>
        </p:spPr>
      </p:pic>
      <p:sp>
        <p:nvSpPr>
          <p:cNvPr id="141" name="Google Shape;141;p20"/>
          <p:cNvSpPr/>
          <p:nvPr/>
        </p:nvSpPr>
        <p:spPr>
          <a:xfrm>
            <a:off x="2218250" y="2070025"/>
            <a:ext cx="1760400" cy="6024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0"/>
          <p:cNvGrpSpPr/>
          <p:nvPr/>
        </p:nvGrpSpPr>
        <p:grpSpPr>
          <a:xfrm>
            <a:off x="4845325" y="2070025"/>
            <a:ext cx="1760400" cy="975800"/>
            <a:chOff x="4845325" y="2070025"/>
            <a:chExt cx="1760400" cy="975800"/>
          </a:xfrm>
        </p:grpSpPr>
        <p:pic>
          <p:nvPicPr>
            <p:cNvPr id="143" name="Google Shape;143;p20"/>
            <p:cNvPicPr preferRelativeResize="0"/>
            <p:nvPr/>
          </p:nvPicPr>
          <p:blipFill>
            <a:blip r:embed="rId5">
              <a:alphaModFix/>
            </a:blip>
            <a:stretch>
              <a:fillRect/>
            </a:stretch>
          </p:blipFill>
          <p:spPr>
            <a:xfrm>
              <a:off x="5461900" y="2496525"/>
              <a:ext cx="527243" cy="549300"/>
            </a:xfrm>
            <a:prstGeom prst="rect">
              <a:avLst/>
            </a:prstGeom>
            <a:noFill/>
            <a:ln>
              <a:noFill/>
            </a:ln>
          </p:spPr>
        </p:pic>
        <p:sp>
          <p:nvSpPr>
            <p:cNvPr id="144" name="Google Shape;144;p20"/>
            <p:cNvSpPr/>
            <p:nvPr/>
          </p:nvSpPr>
          <p:spPr>
            <a:xfrm>
              <a:off x="4845325" y="2070025"/>
              <a:ext cx="1760400" cy="6024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 name="Google Shape;145;p20"/>
          <p:cNvPicPr preferRelativeResize="0"/>
          <p:nvPr/>
        </p:nvPicPr>
        <p:blipFill>
          <a:blip r:embed="rId6">
            <a:alphaModFix/>
          </a:blip>
          <a:stretch>
            <a:fillRect/>
          </a:stretch>
        </p:blipFill>
        <p:spPr>
          <a:xfrm>
            <a:off x="522750" y="3045825"/>
            <a:ext cx="2324377" cy="1452224"/>
          </a:xfrm>
          <a:prstGeom prst="rect">
            <a:avLst/>
          </a:prstGeom>
          <a:noFill/>
          <a:ln>
            <a:noFill/>
          </a:ln>
        </p:spPr>
      </p:pic>
      <p:pic>
        <p:nvPicPr>
          <p:cNvPr id="146" name="Google Shape;146;p20"/>
          <p:cNvPicPr preferRelativeResize="0"/>
          <p:nvPr/>
        </p:nvPicPr>
        <p:blipFill>
          <a:blip r:embed="rId7">
            <a:alphaModFix/>
          </a:blip>
          <a:stretch>
            <a:fillRect/>
          </a:stretch>
        </p:blipFill>
        <p:spPr>
          <a:xfrm>
            <a:off x="2525456" y="2508223"/>
            <a:ext cx="1235771" cy="338175"/>
          </a:xfrm>
          <a:prstGeom prst="rect">
            <a:avLst/>
          </a:prstGeom>
          <a:noFill/>
          <a:ln>
            <a:noFill/>
          </a:ln>
        </p:spPr>
      </p:pic>
      <p:pic>
        <p:nvPicPr>
          <p:cNvPr id="147" name="Google Shape;147;p20"/>
          <p:cNvPicPr preferRelativeResize="0"/>
          <p:nvPr/>
        </p:nvPicPr>
        <p:blipFill>
          <a:blip r:embed="rId8">
            <a:alphaModFix/>
          </a:blip>
          <a:stretch>
            <a:fillRect/>
          </a:stretch>
        </p:blipFill>
        <p:spPr>
          <a:xfrm>
            <a:off x="6350300" y="2767775"/>
            <a:ext cx="1836375" cy="1836375"/>
          </a:xfrm>
          <a:prstGeom prst="rect">
            <a:avLst/>
          </a:prstGeom>
          <a:noFill/>
          <a:ln>
            <a:noFill/>
          </a:ln>
        </p:spPr>
      </p:pic>
      <p:sp>
        <p:nvSpPr>
          <p:cNvPr id="148" name="Google Shape;148;p20"/>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m</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Load</a:t>
            </a:r>
            <a:endParaRPr/>
          </a:p>
        </p:txBody>
      </p:sp>
      <p:sp>
        <p:nvSpPr>
          <p:cNvPr id="154" name="Google Shape;154;p21"/>
          <p:cNvSpPr txBox="1"/>
          <p:nvPr>
            <p:ph idx="1" type="body"/>
          </p:nvPr>
        </p:nvSpPr>
        <p:spPr>
          <a:xfrm>
            <a:off x="466125" y="1411625"/>
            <a:ext cx="8289900" cy="335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Loading transformed data tables into Redshift using database connection credentials</a:t>
            </a:r>
            <a:endParaRPr sz="1600"/>
          </a:p>
        </p:txBody>
      </p:sp>
      <p:pic>
        <p:nvPicPr>
          <p:cNvPr id="155" name="Google Shape;155;p21"/>
          <p:cNvPicPr preferRelativeResize="0"/>
          <p:nvPr/>
        </p:nvPicPr>
        <p:blipFill rotWithShape="1">
          <a:blip r:embed="rId3">
            <a:alphaModFix/>
          </a:blip>
          <a:srcRect b="21067" l="0" r="0" t="0"/>
          <a:stretch/>
        </p:blipFill>
        <p:spPr>
          <a:xfrm>
            <a:off x="7748234" y="157604"/>
            <a:ext cx="1071904" cy="338179"/>
          </a:xfrm>
          <a:prstGeom prst="rect">
            <a:avLst/>
          </a:prstGeom>
          <a:noFill/>
          <a:ln>
            <a:noFill/>
          </a:ln>
        </p:spPr>
      </p:pic>
      <p:pic>
        <p:nvPicPr>
          <p:cNvPr id="156" name="Google Shape;156;p21"/>
          <p:cNvPicPr preferRelativeResize="0"/>
          <p:nvPr/>
        </p:nvPicPr>
        <p:blipFill>
          <a:blip r:embed="rId4">
            <a:alphaModFix/>
          </a:blip>
          <a:stretch>
            <a:fillRect/>
          </a:stretch>
        </p:blipFill>
        <p:spPr>
          <a:xfrm>
            <a:off x="6667795" y="2471388"/>
            <a:ext cx="1507000" cy="1657549"/>
          </a:xfrm>
          <a:prstGeom prst="rect">
            <a:avLst/>
          </a:prstGeom>
          <a:noFill/>
          <a:ln>
            <a:noFill/>
          </a:ln>
          <a:effectLst>
            <a:outerShdw blurRad="57150" rotWithShape="0" algn="bl" dir="5400000" dist="19050">
              <a:srgbClr val="000000">
                <a:alpha val="50000"/>
              </a:srgbClr>
            </a:outerShdw>
          </a:effectLst>
        </p:spPr>
      </p:pic>
      <p:grpSp>
        <p:nvGrpSpPr>
          <p:cNvPr id="157" name="Google Shape;157;p21"/>
          <p:cNvGrpSpPr/>
          <p:nvPr/>
        </p:nvGrpSpPr>
        <p:grpSpPr>
          <a:xfrm>
            <a:off x="3936314" y="2471400"/>
            <a:ext cx="2329200" cy="1064275"/>
            <a:chOff x="3707714" y="2471400"/>
            <a:chExt cx="2329200" cy="1064275"/>
          </a:xfrm>
        </p:grpSpPr>
        <p:sp>
          <p:nvSpPr>
            <p:cNvPr id="158" name="Google Shape;158;p21"/>
            <p:cNvSpPr/>
            <p:nvPr/>
          </p:nvSpPr>
          <p:spPr>
            <a:xfrm>
              <a:off x="3707714" y="3197575"/>
              <a:ext cx="2329200" cy="338100"/>
            </a:xfrm>
            <a:prstGeom prst="chevron">
              <a:avLst>
                <a:gd fmla="val 50000"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LOAD</a:t>
              </a:r>
              <a:endParaRPr/>
            </a:p>
          </p:txBody>
        </p:sp>
        <p:pic>
          <p:nvPicPr>
            <p:cNvPr id="159" name="Google Shape;159;p21"/>
            <p:cNvPicPr preferRelativeResize="0"/>
            <p:nvPr/>
          </p:nvPicPr>
          <p:blipFill>
            <a:blip r:embed="rId5">
              <a:alphaModFix/>
            </a:blip>
            <a:stretch>
              <a:fillRect/>
            </a:stretch>
          </p:blipFill>
          <p:spPr>
            <a:xfrm>
              <a:off x="4622795" y="2471400"/>
              <a:ext cx="510325" cy="510350"/>
            </a:xfrm>
            <a:prstGeom prst="rect">
              <a:avLst/>
            </a:prstGeom>
            <a:noFill/>
            <a:ln>
              <a:noFill/>
            </a:ln>
          </p:spPr>
        </p:pic>
      </p:grpSp>
      <p:pic>
        <p:nvPicPr>
          <p:cNvPr id="160" name="Google Shape;160;p21"/>
          <p:cNvPicPr preferRelativeResize="0"/>
          <p:nvPr/>
        </p:nvPicPr>
        <p:blipFill>
          <a:blip r:embed="rId6">
            <a:alphaModFix/>
          </a:blip>
          <a:stretch>
            <a:fillRect/>
          </a:stretch>
        </p:blipFill>
        <p:spPr>
          <a:xfrm>
            <a:off x="680825" y="2371525"/>
            <a:ext cx="2914775" cy="1767451"/>
          </a:xfrm>
          <a:prstGeom prst="rect">
            <a:avLst/>
          </a:prstGeom>
          <a:noFill/>
          <a:ln>
            <a:noFill/>
          </a:ln>
        </p:spPr>
      </p:pic>
      <p:sp>
        <p:nvSpPr>
          <p:cNvPr id="161" name="Google Shape;161;p21"/>
          <p:cNvSpPr txBox="1"/>
          <p:nvPr>
            <p:ph type="title"/>
          </p:nvPr>
        </p:nvSpPr>
        <p:spPr>
          <a:xfrm>
            <a:off x="0" y="4602075"/>
            <a:ext cx="494700" cy="5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1800"/>
              <a:t>m</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